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media/audio3.wav" ContentType="audio/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9" r:id="rId2"/>
  </p:sldMasterIdLst>
  <p:notesMasterIdLst>
    <p:notesMasterId r:id="rId43"/>
  </p:notesMasterIdLst>
  <p:handoutMasterIdLst>
    <p:handoutMasterId r:id="rId44"/>
  </p:handoutMasterIdLst>
  <p:sldIdLst>
    <p:sldId id="382" r:id="rId3"/>
    <p:sldId id="348" r:id="rId4"/>
    <p:sldId id="315" r:id="rId5"/>
    <p:sldId id="392" r:id="rId6"/>
    <p:sldId id="395" r:id="rId7"/>
    <p:sldId id="394" r:id="rId8"/>
    <p:sldId id="384" r:id="rId9"/>
    <p:sldId id="314" r:id="rId10"/>
    <p:sldId id="351" r:id="rId11"/>
    <p:sldId id="355" r:id="rId12"/>
    <p:sldId id="356" r:id="rId13"/>
    <p:sldId id="385" r:id="rId14"/>
    <p:sldId id="357" r:id="rId15"/>
    <p:sldId id="358" r:id="rId16"/>
    <p:sldId id="359" r:id="rId17"/>
    <p:sldId id="360" r:id="rId18"/>
    <p:sldId id="361" r:id="rId19"/>
    <p:sldId id="362" r:id="rId20"/>
    <p:sldId id="364" r:id="rId21"/>
    <p:sldId id="365" r:id="rId22"/>
    <p:sldId id="366" r:id="rId23"/>
    <p:sldId id="391" r:id="rId24"/>
    <p:sldId id="386" r:id="rId25"/>
    <p:sldId id="368" r:id="rId26"/>
    <p:sldId id="396" r:id="rId27"/>
    <p:sldId id="369" r:id="rId28"/>
    <p:sldId id="370" r:id="rId29"/>
    <p:sldId id="371" r:id="rId30"/>
    <p:sldId id="372" r:id="rId31"/>
    <p:sldId id="387" r:id="rId32"/>
    <p:sldId id="373" r:id="rId33"/>
    <p:sldId id="374" r:id="rId34"/>
    <p:sldId id="375" r:id="rId35"/>
    <p:sldId id="376" r:id="rId36"/>
    <p:sldId id="388" r:id="rId37"/>
    <p:sldId id="389" r:id="rId38"/>
    <p:sldId id="380" r:id="rId39"/>
    <p:sldId id="381" r:id="rId40"/>
    <p:sldId id="390" r:id="rId41"/>
    <p:sldId id="342" r:id="rId42"/>
  </p:sldIdLst>
  <p:sldSz cx="9144000" cy="5143500" type="screen16x9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  <a:srgbClr val="BD0360"/>
    <a:srgbClr val="FFFF00"/>
    <a:srgbClr val="D7181F"/>
    <a:srgbClr val="FFFFFF"/>
    <a:srgbClr val="CC3300"/>
    <a:srgbClr val="E0E4D0"/>
    <a:srgbClr val="CCE7D4"/>
    <a:srgbClr val="7CD1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100" d="100"/>
          <a:sy n="100" d="100"/>
        </p:scale>
        <p:origin x="-504" y="4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580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580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C0E4AF48-A2D5-4F8D-8074-ABA06A7DC2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05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897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9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9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289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B84D47CA-71F3-405E-B5B7-0727EDE7242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84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20483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6049A74-E619-4B40-91D0-5F9DF33E760A}" type="slidenum">
              <a:rPr lang="en-US" altLang="en-US" sz="120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E4D8B-EFBD-4537-98A0-97DFB0048E0E}" type="slidenum">
              <a:rPr lang="en-US" altLang="en-US" sz="1200">
                <a:latin typeface="Arial" charset="0"/>
              </a:rPr>
              <a:pPr/>
              <a:t>30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E4D8B-EFBD-4537-98A0-97DFB0048E0E}" type="slidenum">
              <a:rPr lang="en-US" altLang="en-US" sz="1200">
                <a:latin typeface="Arial" charset="0"/>
              </a:rPr>
              <a:pPr/>
              <a:t>31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6C9664E-15B0-44BB-8CED-58E1EEF2397B}" type="slidenum">
              <a:rPr lang="en-US" altLang="en-US" sz="1200">
                <a:latin typeface="Arial" charset="0"/>
              </a:rPr>
              <a:pPr/>
              <a:t>32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4D47CA-71F3-405E-B5B7-0727EDE724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7802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4B4BBCB-8F91-46F3-836D-13ADCE1A6CBF}" type="slidenum">
              <a:rPr lang="en-US"/>
              <a:pPr/>
              <a:t>11</a:t>
            </a:fld>
            <a:endParaRPr lang="en-US"/>
          </a:p>
        </p:txBody>
      </p:sp>
      <p:sp>
        <p:nvSpPr>
          <p:cNvPr id="29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Content Layouts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7AE4D8B-EFBD-4537-98A0-97DFB0048E0E}" type="slidenum">
              <a:rPr lang="en-US" altLang="en-US" sz="1200">
                <a:latin typeface="Arial" charset="0"/>
              </a:rPr>
              <a:pPr/>
              <a:t>17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3D802C-57D5-4875-A652-1FA00BEBF4B3}" type="slidenum">
              <a:rPr lang="en-US" altLang="en-US" sz="1200">
                <a:latin typeface="Arial" charset="0"/>
              </a:rPr>
              <a:pPr/>
              <a:t>23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ABE9D9-3607-4A7F-8839-BCC8CC5D6CD7}" type="slidenum">
              <a:rPr lang="en-US" altLang="en-US" sz="1200">
                <a:latin typeface="Arial" charset="0"/>
              </a:rPr>
              <a:pPr/>
              <a:t>24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DC0499-C99D-401E-96A1-24426A2FD53C}" type="slidenum">
              <a:rPr lang="en-US" altLang="en-US" sz="1200">
                <a:latin typeface="Arial" charset="0"/>
              </a:rPr>
              <a:pPr/>
              <a:t>25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4DC0499-C99D-401E-96A1-24426A2FD53C}" type="slidenum">
              <a:rPr lang="en-US" altLang="en-US" sz="1200">
                <a:latin typeface="Arial" charset="0"/>
              </a:rPr>
              <a:pPr/>
              <a:t>26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 smtClean="0">
              <a:latin typeface="Calibri" pitchFamily="34" charset="0"/>
            </a:endParaRPr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FC06924-DA5C-4E94-8FF8-5200B3D7350D}" type="slidenum">
              <a:rPr lang="en-US" altLang="en-US" sz="1200">
                <a:latin typeface="Arial" charset="0"/>
              </a:rPr>
              <a:pPr/>
              <a:t>28</a:t>
            </a:fld>
            <a:endParaRPr lang="en-US" alt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mtClean="0"/>
              <a:t>Đính ở trên mỗi than hoặc cành có các mấu thân. </a:t>
            </a:r>
          </a:p>
        </p:txBody>
      </p:sp>
      <p:sp>
        <p:nvSpPr>
          <p:cNvPr id="4710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FAB0793-669B-4C9E-AD61-53AFBE4C17B7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 bwMode="gray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3" name="Picture 161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 l="12500"/>
          <a:stretch>
            <a:fillRect/>
          </a:stretch>
        </p:blipFill>
        <p:spPr bwMode="auto">
          <a:xfrm>
            <a:off x="1905000" y="3511153"/>
            <a:ext cx="1970088" cy="1346597"/>
          </a:xfrm>
          <a:prstGeom prst="rect">
            <a:avLst/>
          </a:prstGeom>
          <a:noFill/>
        </p:spPr>
      </p:pic>
      <p:pic>
        <p:nvPicPr>
          <p:cNvPr id="3232" name="Picture 160" descr="artplus_nature_naturalcity38_g"/>
          <p:cNvPicPr>
            <a:picLocks noChangeAspect="1" noChangeArrowheads="1"/>
          </p:cNvPicPr>
          <p:nvPr/>
        </p:nvPicPr>
        <p:blipFill>
          <a:blip r:embed="rId2">
            <a:lum bright="6000" contrast="6000"/>
          </a:blip>
          <a:srcRect l="12500"/>
          <a:stretch>
            <a:fillRect/>
          </a:stretch>
        </p:blipFill>
        <p:spPr bwMode="auto">
          <a:xfrm>
            <a:off x="0" y="2403873"/>
            <a:ext cx="2990850" cy="2453878"/>
          </a:xfrm>
          <a:prstGeom prst="rect">
            <a:avLst/>
          </a:prstGeom>
          <a:noFill/>
        </p:spPr>
      </p:pic>
      <p:pic>
        <p:nvPicPr>
          <p:cNvPr id="3231" name="Picture 159" descr="artplus_nature_naturalcity38_e"/>
          <p:cNvPicPr>
            <a:picLocks noChangeAspect="1" noChangeArrowheads="1"/>
          </p:cNvPicPr>
          <p:nvPr/>
        </p:nvPicPr>
        <p:blipFill>
          <a:blip r:embed="rId3"/>
          <a:srcRect b="11525"/>
          <a:stretch>
            <a:fillRect/>
          </a:stretch>
        </p:blipFill>
        <p:spPr bwMode="auto">
          <a:xfrm>
            <a:off x="0" y="3086100"/>
            <a:ext cx="9144000" cy="2057400"/>
          </a:xfrm>
          <a:prstGeom prst="rect">
            <a:avLst/>
          </a:prstGeom>
          <a:noFill/>
        </p:spPr>
      </p:pic>
      <p:grpSp>
        <p:nvGrpSpPr>
          <p:cNvPr id="3234" name="Group 162"/>
          <p:cNvGrpSpPr>
            <a:grpSpLocks/>
          </p:cNvGrpSpPr>
          <p:nvPr/>
        </p:nvGrpSpPr>
        <p:grpSpPr bwMode="auto">
          <a:xfrm>
            <a:off x="0" y="0"/>
            <a:ext cx="9144000" cy="2400300"/>
            <a:chOff x="0" y="0"/>
            <a:chExt cx="5760" cy="2016"/>
          </a:xfrm>
        </p:grpSpPr>
        <p:pic>
          <p:nvPicPr>
            <p:cNvPr id="3225" name="Picture 153" descr="7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0"/>
              <a:ext cx="5760" cy="2016"/>
            </a:xfrm>
            <a:prstGeom prst="rect">
              <a:avLst/>
            </a:prstGeom>
            <a:noFill/>
          </p:spPr>
        </p:pic>
        <p:pic>
          <p:nvPicPr>
            <p:cNvPr id="3212" name="Picture 140" descr="04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60" y="0"/>
              <a:ext cx="858" cy="733"/>
            </a:xfrm>
            <a:prstGeom prst="rect">
              <a:avLst/>
            </a:prstGeom>
            <a:noFill/>
          </p:spPr>
        </p:pic>
      </p:grp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76200" y="4857750"/>
            <a:ext cx="2895600" cy="228600"/>
          </a:xfrm>
        </p:spPr>
        <p:txBody>
          <a:bodyPr/>
          <a:lstStyle>
            <a:lvl1pPr algn="l">
              <a:defRPr sz="1700">
                <a:solidFill>
                  <a:srgbClr val="000000"/>
                </a:solidFill>
              </a:defRPr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066800" y="2686050"/>
            <a:ext cx="7010400" cy="28575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rgbClr val="000000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3226" name="Rectangle 15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324600" y="4857751"/>
            <a:ext cx="2133600" cy="183356"/>
          </a:xfrm>
        </p:spPr>
        <p:txBody>
          <a:bodyPr/>
          <a:lstStyle>
            <a:lvl1pPr algn="ctr">
              <a:defRPr sz="1400" b="0">
                <a:solidFill>
                  <a:schemeClr val="tx1"/>
                </a:solidFill>
                <a:latin typeface="Arial" charset="0"/>
              </a:defRPr>
            </a:lvl1pPr>
          </a:lstStyle>
          <a:p>
            <a:endParaRPr lang="en-US"/>
          </a:p>
        </p:txBody>
      </p:sp>
      <p:sp>
        <p:nvSpPr>
          <p:cNvPr id="3227" name="Rectangle 15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4400" y="4857751"/>
            <a:ext cx="457200" cy="183356"/>
          </a:xfrm>
        </p:spPr>
        <p:txBody>
          <a:bodyPr/>
          <a:lstStyle>
            <a:lvl1pPr algn="ctr">
              <a:defRPr sz="1400">
                <a:latin typeface="Arial" charset="0"/>
              </a:defRPr>
            </a:lvl1pPr>
          </a:lstStyle>
          <a:p>
            <a:fld id="{4A43F15A-CF56-475F-B0D3-1CEDC0D61D12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66800" y="1885950"/>
            <a:ext cx="7010400" cy="514350"/>
          </a:xfrm>
          <a:effectLst/>
        </p:spPr>
        <p:txBody>
          <a:bodyPr/>
          <a:lstStyle>
            <a:lvl1pPr algn="ctr">
              <a:defRPr sz="4500">
                <a:latin typeface="Arial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gray">
          <a:xfrm>
            <a:off x="3505200" y="4457700"/>
            <a:ext cx="2514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400">
                <a:solidFill>
                  <a:srgbClr val="D43636"/>
                </a:solidFill>
                <a:latin typeface="Arial Black" pitchFamily="34" charset="0"/>
              </a:rPr>
              <a:t>L/O/G/O</a:t>
            </a:r>
          </a:p>
        </p:txBody>
      </p:sp>
      <p:pic>
        <p:nvPicPr>
          <p:cNvPr id="3235" name="Picture 163" descr="water_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1" y="685800"/>
            <a:ext cx="866775" cy="40005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 userDrawn="1"/>
        </p:nvSpPr>
        <p:spPr>
          <a:xfrm>
            <a:off x="-18179" y="0"/>
            <a:ext cx="1846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chemeClr val="bg1"/>
                </a:solidFill>
                <a:latin typeface="+mn-lt"/>
              </a:rPr>
              <a:t>www.trungtamtinhoc.edu.vn</a:t>
            </a:r>
            <a:endParaRPr lang="en-US" sz="900">
              <a:solidFill>
                <a:schemeClr val="bg1"/>
              </a:solidFill>
              <a:latin typeface="+mn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3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8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7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07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74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8CC3D34-56EC-4EFD-8AB5-A0D4D1450CA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63128"/>
            <a:ext cx="2095500" cy="448032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63128"/>
            <a:ext cx="6134100" cy="448032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108EFBA-3394-4680-A1F5-46B43B158DD0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239000" cy="422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04800" y="914400"/>
            <a:ext cx="8382000" cy="382905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4902994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4902994"/>
            <a:ext cx="533400" cy="183356"/>
          </a:xfrm>
        </p:spPr>
        <p:txBody>
          <a:bodyPr/>
          <a:lstStyle>
            <a:lvl1pPr>
              <a:defRPr/>
            </a:lvl1pPr>
          </a:lstStyle>
          <a:p>
            <a:fld id="{A44D4578-98CB-4FAA-9DB3-39A82C190DD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4902994"/>
            <a:ext cx="2895600" cy="18335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63128"/>
            <a:ext cx="7239000" cy="4226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304800" y="914400"/>
            <a:ext cx="8382000" cy="382905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114800" y="4902994"/>
            <a:ext cx="2133600" cy="18335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304800" y="4902994"/>
            <a:ext cx="533400" cy="183356"/>
          </a:xfrm>
        </p:spPr>
        <p:txBody>
          <a:bodyPr/>
          <a:lstStyle>
            <a:lvl1pPr>
              <a:defRPr/>
            </a:lvl1pPr>
          </a:lstStyle>
          <a:p>
            <a:fld id="{AFC4CDCF-FA73-416E-8255-EB02BFABDD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>
          <a:xfrm>
            <a:off x="914400" y="4902994"/>
            <a:ext cx="2895600" cy="183356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05979"/>
            <a:ext cx="8229600" cy="857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0"/>
            <a:ext cx="4038600" cy="16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2"/>
            <a:ext cx="4038600" cy="16406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71E6341B-613E-874F-A2F8-15437DAA6B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5DA36167-0900-9B4E-9F24-89912C69A2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C987B6A-2700-4D49-8BF9-5CA2B1D0A51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C79DEA-5E78-4BEC-A77A-ECBBF635515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7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081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047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9052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94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655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4371436-D1DD-406B-AB5A-1E29F4144433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266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5510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625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6495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058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13/11/2020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85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</p:spPr>
        <p:txBody>
          <a:bodyPr/>
          <a:lstStyle>
            <a:lvl1pPr>
              <a:defRPr/>
            </a:lvl1pPr>
          </a:lstStyle>
          <a:p>
            <a:fld id="{17F884E7-14AE-4CCB-86AA-551C59A53B37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0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D3BF19C-0ABC-437E-9E2C-6ACD3A797EF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4114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914400"/>
            <a:ext cx="4114800" cy="38290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AC69C38-76A9-4B02-983B-9D5573221EB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0779AFA-DF02-4646-97F0-D93F9A73E6E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A1044D8-4259-403E-9192-5CCD7AC1A76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784487A-8A8B-42F3-A6F9-721A50F4BA9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78E963C-8EF7-45FE-9F0E-673A4516B91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78C4E29-1BE2-4A23-B86C-2EBE0248488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9" name="Group 165"/>
          <p:cNvGrpSpPr>
            <a:grpSpLocks/>
          </p:cNvGrpSpPr>
          <p:nvPr/>
        </p:nvGrpSpPr>
        <p:grpSpPr bwMode="auto">
          <a:xfrm>
            <a:off x="0" y="0"/>
            <a:ext cx="9144000" cy="1457325"/>
            <a:chOff x="0" y="0"/>
            <a:chExt cx="5760" cy="1224"/>
          </a:xfrm>
        </p:grpSpPr>
        <p:pic>
          <p:nvPicPr>
            <p:cNvPr id="1173" name="Picture 149" descr="4_1"/>
            <p:cNvPicPr>
              <a:picLocks noChangeAspect="1" noChangeArrowheads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0"/>
              <a:ext cx="5760" cy="1224"/>
            </a:xfrm>
            <a:prstGeom prst="rect">
              <a:avLst/>
            </a:prstGeom>
            <a:noFill/>
          </p:spPr>
        </p:pic>
        <p:pic>
          <p:nvPicPr>
            <p:cNvPr id="1177" name="Picture 153" descr="6"/>
            <p:cNvPicPr>
              <a:picLocks noChangeAspect="1" noChangeArrowheads="1"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5094" y="0"/>
              <a:ext cx="666" cy="846"/>
            </a:xfrm>
            <a:prstGeom prst="rect">
              <a:avLst/>
            </a:prstGeom>
            <a:noFill/>
          </p:spPr>
        </p:pic>
        <p:pic>
          <p:nvPicPr>
            <p:cNvPr id="1182" name="Picture 158" descr="123"/>
            <p:cNvPicPr>
              <a:picLocks noChangeAspect="1" noChangeArrowheads="1"/>
            </p:cNvPicPr>
            <p:nvPr/>
          </p:nvPicPr>
          <p:blipFill>
            <a:blip r:embed="rId18" cstate="print"/>
            <a:srcRect/>
            <a:stretch>
              <a:fillRect/>
            </a:stretch>
          </p:blipFill>
          <p:spPr bwMode="auto">
            <a:xfrm rot="930090">
              <a:off x="48" y="96"/>
              <a:ext cx="543" cy="524"/>
            </a:xfrm>
            <a:prstGeom prst="rect">
              <a:avLst/>
            </a:prstGeom>
            <a:noFill/>
          </p:spPr>
        </p:pic>
      </p:grpSp>
      <p:sp>
        <p:nvSpPr>
          <p:cNvPr id="1188" name="Rectangle 164"/>
          <p:cNvSpPr>
            <a:spLocks noChangeArrowheads="1"/>
          </p:cNvSpPr>
          <p:nvPr/>
        </p:nvSpPr>
        <p:spPr bwMode="gray">
          <a:xfrm>
            <a:off x="0" y="4914900"/>
            <a:ext cx="9144000" cy="228600"/>
          </a:xfrm>
          <a:prstGeom prst="rect">
            <a:avLst/>
          </a:prstGeom>
          <a:gradFill rotWithShape="1">
            <a:gsLst>
              <a:gs pos="0">
                <a:schemeClr val="hlink"/>
              </a:gs>
              <a:gs pos="100000">
                <a:schemeClr val="hlink">
                  <a:gamma/>
                  <a:shade val="69804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1187" name="Picture 163" descr="artplus_nature_naturalcity38_g"/>
          <p:cNvPicPr>
            <a:picLocks noChangeAspect="1" noChangeArrowheads="1"/>
          </p:cNvPicPr>
          <p:nvPr/>
        </p:nvPicPr>
        <p:blipFill>
          <a:blip r:embed="rId19">
            <a:lum bright="12000" contrast="12000"/>
          </a:blip>
          <a:srcRect r="31580"/>
          <a:stretch>
            <a:fillRect/>
          </a:stretch>
        </p:blipFill>
        <p:spPr bwMode="auto">
          <a:xfrm>
            <a:off x="7543800" y="3992166"/>
            <a:ext cx="1600200" cy="1151334"/>
          </a:xfrm>
          <a:prstGeom prst="rect">
            <a:avLst/>
          </a:prstGeom>
          <a:noFill/>
        </p:spPr>
      </p:pic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114800" y="4902994"/>
            <a:ext cx="2133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1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304800" y="914400"/>
            <a:ext cx="8382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04800" y="4902994"/>
            <a:ext cx="5334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>
                <a:solidFill>
                  <a:schemeClr val="bg1"/>
                </a:solidFill>
                <a:latin typeface="+mn-lt"/>
              </a:defRPr>
            </a:lvl1pPr>
          </a:lstStyle>
          <a:p>
            <a:fld id="{A7627475-C514-4E4B-A5B5-C6D4FDA59536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159" name="Line 135"/>
          <p:cNvSpPr>
            <a:spLocks noChangeShapeType="1"/>
          </p:cNvSpPr>
          <p:nvPr/>
        </p:nvSpPr>
        <p:spPr bwMode="white">
          <a:xfrm>
            <a:off x="9525" y="4475560"/>
            <a:ext cx="641350" cy="0"/>
          </a:xfrm>
          <a:prstGeom prst="line">
            <a:avLst/>
          </a:prstGeom>
          <a:noFill/>
          <a:ln w="12700">
            <a:solidFill>
              <a:srgbClr val="FFFFFF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838200" y="263128"/>
            <a:ext cx="72390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1593903" algn="ctr" rotWithShape="0">
              <a:schemeClr val="bg1">
                <a:alpha val="50000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83" name="Rectangle 159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914400" y="4902994"/>
            <a:ext cx="2895600" cy="183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" y="4941501"/>
            <a:ext cx="1846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smtClean="0">
                <a:solidFill>
                  <a:schemeClr val="bg1"/>
                </a:solidFill>
                <a:latin typeface="+mn-lt"/>
              </a:rPr>
              <a:t>www.trungtamtinhoc.edu.vn</a:t>
            </a:r>
            <a:endParaRPr lang="en-US" sz="900">
              <a:solidFill>
                <a:schemeClr val="bg1"/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88" r:id="rId14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9E5228D2-A5BB-4ADA-8532-BA9C5959E0B1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13/11/2020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85334F39-5AB8-44E6-A5E0-8FDC5ED40EC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622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jpg"/><Relationship Id="rId4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3.jpg"/><Relationship Id="rId4" Type="http://schemas.openxmlformats.org/officeDocument/2006/relationships/image" Target="../media/image6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7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slide" Target="slide4.xml"/><Relationship Id="rId4" Type="http://schemas.openxmlformats.org/officeDocument/2006/relationships/image" Target="../media/image2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966046" y="2479093"/>
            <a:ext cx="485280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GV: Nguyễn </a:t>
            </a:r>
            <a:r>
              <a:rPr lang="en-US" sz="3600" b="1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Thị</a:t>
            </a: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Thủy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03080" y="1529262"/>
            <a:ext cx="51359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800" b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Môn: Sinh </a:t>
            </a:r>
            <a:r>
              <a:rPr lang="en-US" sz="4800" b="1" dirty="0" err="1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học</a:t>
            </a:r>
            <a:r>
              <a:rPr lang="en-US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6</a:t>
            </a:r>
            <a:endParaRPr lang="en-US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12" descr="4b3c21c9_58448940_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673" y="1085850"/>
            <a:ext cx="8572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8" descr="4b3c21c6_12aeaf9b_8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9270" y="1143000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4b3c21c6_12aeaf9b_8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60" y="3429006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4b3c21c6_12aeaf9b_8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2396" y="3000375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8" descr="4b3c21c6_12aeaf9b_82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21" y="1235842"/>
            <a:ext cx="8572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1" descr="4b3c21c9_58448940_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39000" y="1085850"/>
            <a:ext cx="8572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1" descr="4b3c21c9_58448940_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45829" y="3165816"/>
            <a:ext cx="8572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1" descr="4b3c21c9_58448940_86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3536163"/>
            <a:ext cx="857250" cy="1128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0" y="400050"/>
            <a:ext cx="9201150" cy="506715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pPr algn="just"/>
            <a:r>
              <a:rPr lang="en-US" altLang="en-US" sz="3200" i="1">
                <a:solidFill>
                  <a:srgbClr val="FF0000"/>
                </a:solidFill>
              </a:rPr>
              <a:t>Chào</a:t>
            </a:r>
            <a:r>
              <a:rPr lang="en-US" altLang="en-US" sz="3200" b="1" i="1">
                <a:solidFill>
                  <a:srgbClr val="FF0000"/>
                </a:solidFill>
              </a:rPr>
              <a:t> mừng quý Thầy Cô về dự giờ thăm lớp!</a:t>
            </a:r>
            <a:endParaRPr lang="en-US" sz="3200" b="1" i="1"/>
          </a:p>
        </p:txBody>
      </p:sp>
    </p:spTree>
    <p:extLst>
      <p:ext uri="{BB962C8B-B14F-4D97-AF65-F5344CB8AC3E}">
        <p14:creationId xmlns:p14="http://schemas.microsoft.com/office/powerpoint/2010/main" val="3532925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E4E3063-5FD0-2947-BD28-73F8C81F17D5}"/>
              </a:ext>
            </a:extLst>
          </p:cNvPr>
          <p:cNvSpPr/>
          <p:nvPr/>
        </p:nvSpPr>
        <p:spPr>
          <a:xfrm>
            <a:off x="2438400" y="57150"/>
            <a:ext cx="3810000" cy="6858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Phiếu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32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tập</a:t>
            </a:r>
            <a:endParaRPr lang="en-US" sz="32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454CF29-294A-8A40-AE30-046C3A98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5075874"/>
              </p:ext>
            </p:extLst>
          </p:nvPr>
        </p:nvGraphicFramePr>
        <p:xfrm>
          <a:off x="0" y="1065610"/>
          <a:ext cx="9144000" cy="4077891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72828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234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790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6993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8485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26419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</a:rPr>
                        <a:t>STT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TÊN</a:t>
                      </a:r>
                      <a:endParaRPr lang="en-US" sz="1400" baseline="0" dirty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LÁ CÂY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PHIẾN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LÁ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9449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HÌNH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DẠNG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MÀU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SẮC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KÍCH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THƯỚC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</a:rPr>
                        <a:t>DIỆN TÍCH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</a:rPr>
                        <a:t> BẾ MẶT CỦA PHẦN PHIẾN SO VỚI CUỐNG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36347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Lá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rau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muống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 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264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Lá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kinh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giới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264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Lá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lốt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264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Lá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sen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26419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5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Lá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rau</a:t>
                      </a:r>
                      <a:r>
                        <a:rPr lang="en-US" sz="15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500" dirty="0" err="1">
                          <a:solidFill>
                            <a:srgbClr val="FF0000"/>
                          </a:solidFill>
                        </a:rPr>
                        <a:t>ngót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/>
                    </a:p>
                    <a:p>
                      <a:pPr algn="ctr"/>
                      <a:endParaRPr lang="en-US" sz="1400" b="1" dirty="0">
                        <a:solidFill>
                          <a:srgbClr val="0070C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86" marB="34286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625142" y="2513819"/>
            <a:ext cx="133725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mũi tên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en-US" sz="200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600354" y="3028950"/>
            <a:ext cx="14318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Thuôn nhọn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692476" y="3576637"/>
            <a:ext cx="11016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tim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629867" y="4142185"/>
            <a:ext cx="117378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Hình tròn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770932" y="4669631"/>
            <a:ext cx="10327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 dục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191000" y="2571750"/>
            <a:ext cx="83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Xanh 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191000" y="3028950"/>
            <a:ext cx="83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Xanh 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191000" y="3595687"/>
            <a:ext cx="83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Xanh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52900" y="4142185"/>
            <a:ext cx="83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Xanh 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4152900" y="4688681"/>
            <a:ext cx="838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</a:rPr>
              <a:t>Xanh 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49876" y="2571750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5349876" y="3038475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416551" y="3576638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416551" y="4111229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5416551" y="4663679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endParaRPr lang="en-US" altLang="en-US" sz="200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7239001" y="2571750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 hơn</a:t>
            </a: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239001" y="3038475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 hơn</a:t>
            </a: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273926" y="3590925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 hơn</a:t>
            </a: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7239001" y="4079082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 hơn</a:t>
            </a:r>
          </a:p>
          <a:p>
            <a:endParaRPr lang="en-US" altLang="en-US" sz="2000">
              <a:latin typeface="Times New Roman" pitchFamily="18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286626" y="4633913"/>
            <a:ext cx="143192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Lớn hơn</a:t>
            </a:r>
          </a:p>
          <a:p>
            <a:endParaRPr lang="en-US" altLang="en-US" sz="200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748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8" grpId="0"/>
      <p:bldP spid="9" grpId="0"/>
      <p:bldP spid="10" grpId="0"/>
      <p:bldP spid="4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9600" y="2925463"/>
            <a:ext cx="8534399" cy="2229374"/>
            <a:chOff x="1550436" y="3203344"/>
            <a:chExt cx="6583251" cy="2972498"/>
          </a:xfrm>
        </p:grpSpPr>
        <p:sp>
          <p:nvSpPr>
            <p:cNvPr id="288771" name="AutoShape 3"/>
            <p:cNvSpPr>
              <a:spLocks noChangeArrowheads="1"/>
            </p:cNvSpPr>
            <p:nvPr/>
          </p:nvSpPr>
          <p:spPr bwMode="gray">
            <a:xfrm>
              <a:off x="1550436" y="3203344"/>
              <a:ext cx="6583251" cy="2972498"/>
            </a:xfrm>
            <a:prstGeom prst="roundRect">
              <a:avLst>
                <a:gd name="adj" fmla="val 8014"/>
              </a:avLst>
            </a:prstGeom>
            <a:solidFill>
              <a:srgbClr val="F8F8F8"/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2" name="AutoShape 4"/>
            <p:cNvSpPr>
              <a:spLocks noChangeArrowheads="1"/>
            </p:cNvSpPr>
            <p:nvPr/>
          </p:nvSpPr>
          <p:spPr bwMode="gray">
            <a:xfrm>
              <a:off x="1767733" y="3367127"/>
              <a:ext cx="6247156" cy="2644933"/>
            </a:xfrm>
            <a:prstGeom prst="roundRect">
              <a:avLst>
                <a:gd name="adj" fmla="val 7912"/>
              </a:avLst>
            </a:prstGeom>
            <a:gradFill rotWithShape="1">
              <a:gsLst>
                <a:gs pos="0">
                  <a:schemeClr val="accent1">
                    <a:gamma/>
                    <a:tint val="38039"/>
                    <a:invGamma/>
                  </a:schemeClr>
                </a:gs>
                <a:gs pos="100000">
                  <a:schemeClr val="accent1">
                    <a:alpha val="50000"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88773" name="Group 5"/>
          <p:cNvGrpSpPr>
            <a:grpSpLocks/>
          </p:cNvGrpSpPr>
          <p:nvPr/>
        </p:nvGrpSpPr>
        <p:grpSpPr bwMode="auto">
          <a:xfrm>
            <a:off x="81903" y="1527946"/>
            <a:ext cx="9004300" cy="1313925"/>
            <a:chOff x="752" y="1413"/>
            <a:chExt cx="1321" cy="294"/>
          </a:xfrm>
        </p:grpSpPr>
        <p:sp>
          <p:nvSpPr>
            <p:cNvPr id="288774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5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76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88784" name="AutoShape 16"/>
          <p:cNvSpPr>
            <a:spLocks noChangeArrowheads="1"/>
          </p:cNvSpPr>
          <p:nvPr/>
        </p:nvSpPr>
        <p:spPr bwMode="blackGray">
          <a:xfrm rot="-10793605" flipH="1" flipV="1">
            <a:off x="112124" y="2443941"/>
            <a:ext cx="1446212" cy="566738"/>
          </a:xfrm>
          <a:prstGeom prst="rightArrow">
            <a:avLst>
              <a:gd name="adj1" fmla="val 46509"/>
              <a:gd name="adj2" fmla="val 42052"/>
            </a:avLst>
          </a:prstGeom>
          <a:gradFill rotWithShape="1">
            <a:gsLst>
              <a:gs pos="0">
                <a:schemeClr val="accent2">
                  <a:gamma/>
                  <a:tint val="0"/>
                  <a:invGamma/>
                  <a:alpha val="0"/>
                </a:schemeClr>
              </a:gs>
              <a:gs pos="100000">
                <a:schemeClr val="accent2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88789" name="Group 21"/>
          <p:cNvGrpSpPr>
            <a:grpSpLocks/>
          </p:cNvGrpSpPr>
          <p:nvPr/>
        </p:nvGrpSpPr>
        <p:grpSpPr bwMode="auto">
          <a:xfrm>
            <a:off x="888785" y="4040150"/>
            <a:ext cx="539867" cy="272968"/>
            <a:chOff x="2928" y="2208"/>
            <a:chExt cx="262" cy="262"/>
          </a:xfrm>
        </p:grpSpPr>
        <p:sp>
          <p:nvSpPr>
            <p:cNvPr id="288790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223864">
                    <a:gamma/>
                    <a:tint val="28627"/>
                    <a:invGamma/>
                  </a:srgbClr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1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2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288792" name="Group 24"/>
          <p:cNvGrpSpPr>
            <a:grpSpLocks/>
          </p:cNvGrpSpPr>
          <p:nvPr/>
        </p:nvGrpSpPr>
        <p:grpSpPr bwMode="auto">
          <a:xfrm>
            <a:off x="1158718" y="3351151"/>
            <a:ext cx="422230" cy="236918"/>
            <a:chOff x="2928" y="2208"/>
            <a:chExt cx="262" cy="262"/>
          </a:xfrm>
        </p:grpSpPr>
        <p:sp>
          <p:nvSpPr>
            <p:cNvPr id="288793" name="Oval 25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223864">
                    <a:gamma/>
                    <a:tint val="28627"/>
                    <a:invGamma/>
                  </a:srgbClr>
                </a:gs>
                <a:gs pos="100000">
                  <a:srgbClr val="223864"/>
                </a:gs>
              </a:gsLst>
              <a:lin ang="2700000" scaled="1"/>
            </a:gradFill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8794" name="Oval 26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63529"/>
                    <a:invGamma/>
                  </a:schemeClr>
                </a:gs>
              </a:gsLst>
              <a:lin ang="2700000" scaled="1"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mtClean="0">
                  <a:solidFill>
                    <a:srgbClr val="FF0000"/>
                  </a:solidFill>
                </a:rPr>
                <a:t>1</a:t>
              </a:r>
              <a:endParaRPr lang="en-US">
                <a:solidFill>
                  <a:srgbClr val="FF0000"/>
                </a:solidFill>
              </a:endParaRPr>
            </a:p>
          </p:txBody>
        </p:sp>
      </p:grp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904" y="628650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3" name="Rectangle 2"/>
          <p:cNvSpPr/>
          <p:nvPr/>
        </p:nvSpPr>
        <p:spPr>
          <a:xfrm>
            <a:off x="155092" y="1085850"/>
            <a:ext cx="1704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Phiến lá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28652" y="3246437"/>
            <a:ext cx="5670114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lang="en-US" b="1" smtClean="0">
                <a:solidFill>
                  <a:srgbClr val="0000CC"/>
                </a:solidFill>
                <a:latin typeface="Times New Roman" pitchFamily="18" charset="0"/>
              </a:rPr>
              <a:t>        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</a:rPr>
              <a:t>Điểm giống nhau: Có </a:t>
            </a:r>
            <a:r>
              <a:rPr lang="en-US" sz="2400" b="1">
                <a:solidFill>
                  <a:srgbClr val="0000CC"/>
                </a:solidFill>
                <a:latin typeface="Times New Roman" pitchFamily="18" charset="0"/>
              </a:rPr>
              <a:t>màu xanh lục, hình bản </a:t>
            </a: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</a:rPr>
              <a:t>dẹt.</a:t>
            </a:r>
            <a:endParaRPr lang="en-US" sz="24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295400" y="3929701"/>
            <a:ext cx="7523606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lang="en-US" sz="2400" b="1" smtClean="0">
                <a:solidFill>
                  <a:srgbClr val="0000CC"/>
                </a:solidFill>
                <a:latin typeface="Times New Roman" pitchFamily="18" charset="0"/>
              </a:rPr>
              <a:t>      Tác dụng: Giúp cây hứng được nhiếu ánh sáng để chế tạo nhiều chất hữu cơ nuôi cây.</a:t>
            </a:r>
            <a:r>
              <a:rPr lang="en-US" sz="2400" smtClean="0">
                <a:solidFill>
                  <a:srgbClr val="0000CC"/>
                </a:solidFill>
              </a:rPr>
              <a:t> </a:t>
            </a:r>
            <a:endParaRPr lang="en-US" sz="2400" b="1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-1" y="4914900"/>
            <a:ext cx="9143999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0" y="92869"/>
            <a:ext cx="9067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" name="Rectangle 1"/>
          <p:cNvSpPr/>
          <p:nvPr/>
        </p:nvSpPr>
        <p:spPr>
          <a:xfrm>
            <a:off x="405108" y="1527946"/>
            <a:ext cx="83578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1.Tìm những điểm giống nhau của phần phiến các loại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</a:rPr>
              <a:t>lá? 2.Điểm </a:t>
            </a:r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giống nhau đó có tác dụng gì đối với việc thu nhận ánh sáng của lá?</a:t>
            </a:r>
            <a:endParaRPr lang="en-US" sz="2400" b="1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1409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87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8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8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8784" grpId="0" animBg="1"/>
      <p:bldP spid="4" grpId="0"/>
      <p:bldP spid="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 descr="Kết quả hình ảnh cho lá khô qua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z="1800">
              <a:latin typeface="Arial" charset="0"/>
            </a:endParaRPr>
          </a:p>
        </p:txBody>
      </p:sp>
      <p:sp>
        <p:nvSpPr>
          <p:cNvPr id="21507" name="AutoShape 6" descr="Kết quả hình ảnh cho lá khô qua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z="1800">
              <a:latin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355505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9288" y="739602"/>
            <a:ext cx="1704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Phiến lá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8100" y="17859"/>
            <a:ext cx="91821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9525" y="1428750"/>
            <a:ext cx="8915400" cy="685800"/>
          </a:xfrm>
          <a:prstGeom prst="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just">
              <a:lnSpc>
                <a:spcPct val="80000"/>
              </a:lnSpc>
              <a:spcBef>
                <a:spcPct val="20000"/>
              </a:spcBef>
            </a:pPr>
            <a:r>
              <a:rPr lang="en-US" sz="2800" b="1" smtClean="0">
                <a:solidFill>
                  <a:srgbClr val="FF00FF"/>
                </a:solidFill>
                <a:latin typeface="Times New Roman" pitchFamily="18" charset="0"/>
              </a:rPr>
              <a:t>    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- Phiến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lá là </a:t>
            </a: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phần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rộng nhất của lá, có màu lục, hình bản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dẹt, hình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dạng và kích thước khác </a:t>
            </a:r>
            <a:r>
              <a:rPr lang="en-US" sz="2800" b="1" smtClean="0">
                <a:solidFill>
                  <a:srgbClr val="0000FF"/>
                </a:solidFill>
                <a:latin typeface="Times New Roman" pitchFamily="18" charset="0"/>
              </a:rPr>
              <a:t>nhau.</a:t>
            </a:r>
            <a:endParaRPr lang="en-US" sz="2800" b="1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-9525" y="4900612"/>
            <a:ext cx="7677150" cy="2428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25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814388"/>
            <a:ext cx="745067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0135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4" descr="Kết quả hình ảnh cho lá khô qua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z="1800">
              <a:latin typeface="Arial" charset="0"/>
            </a:endParaRPr>
          </a:p>
        </p:txBody>
      </p:sp>
      <p:sp>
        <p:nvSpPr>
          <p:cNvPr id="21507" name="AutoShape 6" descr="Kết quả hình ảnh cho lá khô qua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z="1800">
              <a:latin typeface="Arial" charset="0"/>
            </a:endParaRPr>
          </a:p>
        </p:txBody>
      </p:sp>
      <p:pic>
        <p:nvPicPr>
          <p:cNvPr id="21508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8" b="4179"/>
          <a:stretch>
            <a:fillRect/>
          </a:stretch>
        </p:blipFill>
        <p:spPr bwMode="auto">
          <a:xfrm>
            <a:off x="-19050" y="1600200"/>
            <a:ext cx="9239250" cy="353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xmlns="" id="{060F82F7-D848-D349-83E4-C566BE981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042714"/>
            <a:ext cx="5257801" cy="523862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Vì sao lá cây có màu xanh?</a:t>
            </a:r>
            <a:endParaRPr lang="en-US" sz="2800" b="1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1510" name="Picture 4" descr="Cau hoi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042715"/>
            <a:ext cx="990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ChangeArrowheads="1"/>
          </p:cNvSpPr>
          <p:nvPr>
            <p:ph type="title"/>
          </p:nvPr>
        </p:nvSpPr>
        <p:spPr>
          <a:xfrm>
            <a:off x="307975" y="355505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29288" y="739602"/>
            <a:ext cx="17043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Phiến lá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8100" y="17859"/>
            <a:ext cx="91821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</p:spTree>
    <p:extLst>
      <p:ext uri="{BB962C8B-B14F-4D97-AF65-F5344CB8AC3E}">
        <p14:creationId xmlns:p14="http://schemas.microsoft.com/office/powerpoint/2010/main" val="36308639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3" name="Picture 3" descr="039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52" y="1200150"/>
            <a:ext cx="1236096" cy="1639888"/>
          </a:xfrm>
        </p:spPr>
      </p:pic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0" y="1000125"/>
            <a:ext cx="4495800" cy="4143375"/>
            <a:chOff x="-76200" y="2117163"/>
            <a:chExt cx="4495800" cy="4561882"/>
          </a:xfrm>
        </p:grpSpPr>
        <p:pic>
          <p:nvPicPr>
            <p:cNvPr id="22534" name="Picture 2" descr="huyet du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2117163"/>
              <a:ext cx="4495800" cy="4561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5" name="Text Box 5"/>
            <p:cNvSpPr txBox="1">
              <a:spLocks noChangeArrowheads="1"/>
            </p:cNvSpPr>
            <p:nvPr/>
          </p:nvSpPr>
          <p:spPr bwMode="auto">
            <a:xfrm>
              <a:off x="1143000" y="6118402"/>
              <a:ext cx="2057400" cy="5090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FF"/>
                  </a:solidFill>
                  <a:latin typeface="Times New Roman" pitchFamily="18" charset="0"/>
                </a:rPr>
                <a:t>Cây huyết dụ</a:t>
              </a:r>
            </a:p>
          </p:txBody>
        </p:sp>
      </p:grpSp>
      <p:sp>
        <p:nvSpPr>
          <p:cNvPr id="133132" name="Text Box 12">
            <a:extLst>
              <a:ext uri="{FF2B5EF4-FFF2-40B4-BE49-F238E27FC236}">
                <a16:creationId xmlns:a16="http://schemas.microsoft.com/office/drawing/2014/main" xmlns="" id="{16C77D66-FB56-C846-A2EF-53928E6CD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32160"/>
            <a:ext cx="6705600" cy="646973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92075" tIns="46038" rIns="92075" bIns="46038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3600" b="1">
                <a:solidFill>
                  <a:srgbClr val="FF0000"/>
                </a:solidFill>
                <a:latin typeface="Times New Roman" pitchFamily="18" charset="0"/>
              </a:rPr>
              <a:t>Vì sao lá có màu đỏ, tím, vàng?</a:t>
            </a: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5715000" y="4446727"/>
            <a:ext cx="1981200" cy="462307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2075" tIns="46038" rIns="92075" bIns="46038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b="1">
                <a:solidFill>
                  <a:srgbClr val="0000FF"/>
                </a:solidFill>
                <a:latin typeface="Times New Roman" pitchFamily="18" charset="0"/>
              </a:rPr>
              <a:t>Cây sồi lá đỏ</a:t>
            </a:r>
          </a:p>
        </p:txBody>
      </p:sp>
    </p:spTree>
    <p:extLst>
      <p:ext uri="{BB962C8B-B14F-4D97-AF65-F5344CB8AC3E}">
        <p14:creationId xmlns:p14="http://schemas.microsoft.com/office/powerpoint/2010/main" val="35324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3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114300"/>
            <a:ext cx="4675188" cy="2665708"/>
            <a:chOff x="457200" y="4664725"/>
            <a:chExt cx="4446587" cy="6705346"/>
          </a:xfrm>
        </p:grpSpPr>
        <p:pic>
          <p:nvPicPr>
            <p:cNvPr id="23561" name="Picture 4" descr="la phong do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4664725"/>
              <a:ext cx="4446587" cy="632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2" name="Text Box 7"/>
            <p:cNvSpPr txBox="1">
              <a:spLocks noChangeArrowheads="1"/>
            </p:cNvSpPr>
            <p:nvPr/>
          </p:nvSpPr>
          <p:spPr bwMode="auto">
            <a:xfrm>
              <a:off x="1885167" y="10207180"/>
              <a:ext cx="2362200" cy="1162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66"/>
                  </a:solidFill>
                  <a:latin typeface="Times New Roman" pitchFamily="18" charset="0"/>
                </a:rPr>
                <a:t>Cây phong lá đỏ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4675188" y="171450"/>
            <a:ext cx="4468812" cy="2519708"/>
            <a:chOff x="4800600" y="381000"/>
            <a:chExt cx="4267200" cy="6562960"/>
          </a:xfrm>
        </p:grpSpPr>
        <p:pic>
          <p:nvPicPr>
            <p:cNvPr id="23559" name="Picture 8" descr="tia t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381000"/>
              <a:ext cx="4267200" cy="640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0" name="Text Box 9"/>
            <p:cNvSpPr txBox="1">
              <a:spLocks noChangeArrowheads="1"/>
            </p:cNvSpPr>
            <p:nvPr/>
          </p:nvSpPr>
          <p:spPr bwMode="auto">
            <a:xfrm>
              <a:off x="7467600" y="5739812"/>
              <a:ext cx="1600200" cy="12041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sq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0000CC"/>
                  </a:solidFill>
                  <a:latin typeface="Times New Roman" pitchFamily="18" charset="0"/>
                </a:rPr>
                <a:t>Cây tía tô</a:t>
              </a:r>
            </a:p>
          </p:txBody>
        </p:sp>
      </p:grpSp>
      <p:sp>
        <p:nvSpPr>
          <p:cNvPr id="6" name="Rectangle 5"/>
          <p:cNvSpPr/>
          <p:nvPr/>
        </p:nvSpPr>
        <p:spPr bwMode="auto">
          <a:xfrm>
            <a:off x="0" y="4914901"/>
            <a:ext cx="7696200" cy="23217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2" descr="Kết quả hình ảnh cho lá cây lẻ b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9622"/>
            <a:ext cx="46482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7"/>
          <p:cNvSpPr txBox="1">
            <a:spLocks noChangeArrowheads="1"/>
          </p:cNvSpPr>
          <p:nvPr/>
        </p:nvSpPr>
        <p:spPr bwMode="auto">
          <a:xfrm>
            <a:off x="1143000" y="4800601"/>
            <a:ext cx="21336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CC"/>
                </a:solidFill>
              </a:rPr>
              <a:t>Cây lẻ bạn</a:t>
            </a:r>
            <a:endParaRPr lang="vi-VN" altLang="en-US" sz="2400" b="1">
              <a:solidFill>
                <a:srgbClr val="0000CC"/>
              </a:solidFill>
            </a:endParaRPr>
          </a:p>
        </p:txBody>
      </p:sp>
      <p:pic>
        <p:nvPicPr>
          <p:cNvPr id="17" name="Picture 4" descr="Kết quả hình ảnh cho lá cây  rau dề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188" y="2689622"/>
            <a:ext cx="4468812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5791200" y="4779428"/>
            <a:ext cx="2743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rgbClr val="0000CC"/>
                </a:solidFill>
              </a:rPr>
              <a:t>Cây rau dền</a:t>
            </a:r>
            <a:endParaRPr lang="vi-VN" altLang="en-US" sz="2400" b="1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69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04800" y="171450"/>
            <a:ext cx="4038600" cy="2421505"/>
            <a:chOff x="304800" y="3429000"/>
            <a:chExt cx="4038600" cy="3228673"/>
          </a:xfrm>
        </p:grpSpPr>
        <p:pic>
          <p:nvPicPr>
            <p:cNvPr id="24583" name="Picture 6" descr="Kết quả hình ảnh cho tên gọi một số cây  có lá màu  và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" y="3429000"/>
              <a:ext cx="4038600" cy="3200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4" name="TextBox 11"/>
            <p:cNvSpPr txBox="1">
              <a:spLocks noChangeArrowheads="1"/>
            </p:cNvSpPr>
            <p:nvPr/>
          </p:nvSpPr>
          <p:spPr bwMode="auto">
            <a:xfrm>
              <a:off x="838200" y="6124193"/>
              <a:ext cx="3352800" cy="533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>
                  <a:solidFill>
                    <a:srgbClr val="0000CC"/>
                  </a:solidFill>
                </a:rPr>
                <a:t>Cây Cô </a:t>
              </a:r>
              <a:r>
                <a:rPr lang="en-US" altLang="en-US" sz="1800" b="1">
                  <a:solidFill>
                    <a:srgbClr val="0000CC"/>
                  </a:solidFill>
                </a:rPr>
                <a:t>Tòng</a:t>
              </a:r>
              <a:r>
                <a:rPr lang="en-US" altLang="en-US" sz="2000" b="1">
                  <a:solidFill>
                    <a:srgbClr val="0000CC"/>
                  </a:solidFill>
                </a:rPr>
                <a:t> lá đốm</a:t>
              </a:r>
              <a:endParaRPr lang="vi-VN" altLang="en-US" sz="2000" b="1">
                <a:solidFill>
                  <a:srgbClr val="0000CC"/>
                </a:solidFill>
              </a:endParaRPr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4572000" y="171450"/>
            <a:ext cx="4343400" cy="2500328"/>
            <a:chOff x="4572000" y="3352800"/>
            <a:chExt cx="4343400" cy="3333771"/>
          </a:xfrm>
        </p:grpSpPr>
        <p:pic>
          <p:nvPicPr>
            <p:cNvPr id="24581" name="Picture 8" descr="Kết quả hình ảnh cho tên gọi một số cây  có lá màu  và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52800"/>
              <a:ext cx="43434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582" name="TextBox 13"/>
            <p:cNvSpPr txBox="1">
              <a:spLocks noChangeArrowheads="1"/>
            </p:cNvSpPr>
            <p:nvPr/>
          </p:nvSpPr>
          <p:spPr bwMode="auto">
            <a:xfrm>
              <a:off x="5257800" y="6153091"/>
              <a:ext cx="2743200" cy="5334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eaLnBrk="0" hangingPunct="0"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altLang="en-US" sz="2000" b="1">
                  <a:solidFill>
                    <a:srgbClr val="0000CC"/>
                  </a:solidFill>
                </a:rPr>
                <a:t>Cây Sao Nhái</a:t>
              </a:r>
              <a:endParaRPr lang="vi-VN" altLang="en-US" sz="2000" b="1">
                <a:solidFill>
                  <a:srgbClr val="0000CC"/>
                </a:solidFill>
              </a:endParaRPr>
            </a:p>
          </p:txBody>
        </p:sp>
      </p:grpSp>
      <p:sp>
        <p:nvSpPr>
          <p:cNvPr id="14" name="Text Box 12">
            <a:extLst>
              <a:ext uri="{FF2B5EF4-FFF2-40B4-BE49-F238E27FC236}">
                <a16:creationId xmlns:a16="http://schemas.microsoft.com/office/drawing/2014/main" xmlns="" id="{0A3E2DBC-B15E-8443-B8AC-DDC726B59B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00350"/>
            <a:ext cx="8915400" cy="1077860"/>
          </a:xfrm>
          <a:prstGeom prst="rect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2075" tIns="46038" rIns="92075" bIns="46038">
            <a:spAutoFit/>
          </a:bodyPr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en-US" sz="32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 không có màu xanh (có màu đỏ, tím, vàng) có quang hợp được không?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6B15550-0A42-754D-86C9-D1F636836439}"/>
              </a:ext>
            </a:extLst>
          </p:cNvPr>
          <p:cNvSpPr/>
          <p:nvPr/>
        </p:nvSpPr>
        <p:spPr>
          <a:xfrm>
            <a:off x="0" y="3781588"/>
            <a:ext cx="9144000" cy="181588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vi-VN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Lá cây có màu gì tùy thuộc vào sắc tố cây sinh ra. Cây có màu đỏ, tím, vàng vì cây sinh ra sắc tố tạo màu đỏ, tím, </a:t>
            </a:r>
            <a:r>
              <a:rPr lang="vi-VN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nhiều </a:t>
            </a:r>
            <a:r>
              <a:rPr lang="vi-VN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hơn lấn át, nhưng lá cây vẫn có diệp lục </a:t>
            </a:r>
            <a:r>
              <a:rPr lang="vi-VN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Wingdings 3"/>
              </a:rPr>
              <a:t> cây quang hợp bình thường.</a:t>
            </a:r>
            <a:r>
              <a:rPr lang="vi-VN" sz="28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989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657350"/>
            <a:ext cx="27336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75" y="1603177"/>
            <a:ext cx="27813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6" y="1450182"/>
            <a:ext cx="2790825" cy="26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200400" y="4051697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Lá rẻ quạt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81000" y="4000501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Lá gai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52400" y="4343401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Arial" charset="0"/>
              </a:rPr>
              <a:t>Gân hình mạng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48000" y="4308872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Arial" charset="0"/>
              </a:rPr>
              <a:t>Gân song song</a:t>
            </a:r>
          </a:p>
        </p:txBody>
      </p:sp>
      <p:sp>
        <p:nvSpPr>
          <p:cNvPr id="19468" name="TextBox 20"/>
          <p:cNvSpPr txBox="1">
            <a:spLocks noChangeArrowheads="1"/>
          </p:cNvSpPr>
          <p:nvPr/>
        </p:nvSpPr>
        <p:spPr bwMode="auto">
          <a:xfrm>
            <a:off x="-76200" y="710803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b. </a:t>
            </a:r>
            <a:r>
              <a:rPr lang="en-US" altLang="en-US" sz="2800" b="1" u="sng">
                <a:solidFill>
                  <a:srgbClr val="0000CC"/>
                </a:solidFill>
                <a:cs typeface="Arial" charset="0"/>
              </a:rPr>
              <a:t>Gân lá.</a:t>
            </a:r>
            <a:endParaRPr lang="en-US" altLang="en-US" sz="2800" b="1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76276" y="1134130"/>
            <a:ext cx="5105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FF0000"/>
                </a:solidFill>
              </a:rPr>
              <a:t>Có những loại gân lá nào?</a:t>
            </a:r>
            <a:endParaRPr lang="vi-VN" altLang="en-US" sz="2800" b="1">
              <a:solidFill>
                <a:srgbClr val="FF0000"/>
              </a:solidFill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83604" y="373364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4857750"/>
            <a:ext cx="9144000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467600" y="3896916"/>
            <a:ext cx="1676400" cy="9608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7191375" y="3955852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>
                <a:solidFill>
                  <a:srgbClr val="000000"/>
                </a:solidFill>
                <a:cs typeface="Arial" charset="0"/>
              </a:rPr>
              <a:t>Lá địa liền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10325" y="4341019"/>
            <a:ext cx="2667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cs typeface="Arial" charset="0"/>
              </a:rPr>
              <a:t>Gân hình cung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</p:spTree>
    <p:extLst>
      <p:ext uri="{BB962C8B-B14F-4D97-AF65-F5344CB8AC3E}">
        <p14:creationId xmlns:p14="http://schemas.microsoft.com/office/powerpoint/2010/main" val="3962331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9468" grpId="0"/>
      <p:bldP spid="21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24459" y="120015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 smtClean="0">
                <a:solidFill>
                  <a:srgbClr val="FF0000"/>
                </a:solidFill>
              </a:rPr>
              <a:t>Em hãy </a:t>
            </a:r>
            <a:r>
              <a:rPr lang="en-US" sz="2400" b="1">
                <a:solidFill>
                  <a:srgbClr val="FF0000"/>
                </a:solidFill>
              </a:rPr>
              <a:t>tìm </a:t>
            </a:r>
            <a:r>
              <a:rPr lang="en-US" sz="2400" b="1" smtClean="0">
                <a:solidFill>
                  <a:srgbClr val="FF0000"/>
                </a:solidFill>
              </a:rPr>
              <a:t>các </a:t>
            </a:r>
            <a:r>
              <a:rPr lang="en-US" sz="2400" b="1">
                <a:solidFill>
                  <a:srgbClr val="FF0000"/>
                </a:solidFill>
              </a:rPr>
              <a:t>loại lá có kiểu gân khác nhau</a:t>
            </a:r>
            <a:r>
              <a:rPr lang="en-US" sz="2400" b="1" smtClean="0">
                <a:solidFill>
                  <a:srgbClr val="FF0000"/>
                </a:solidFill>
              </a:rPr>
              <a:t>?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965720"/>
              </p:ext>
            </p:extLst>
          </p:nvPr>
        </p:nvGraphicFramePr>
        <p:xfrm>
          <a:off x="76200" y="1713276"/>
          <a:ext cx="9067800" cy="2983253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3022600"/>
                <a:gridCol w="3022600"/>
                <a:gridCol w="3022600"/>
              </a:tblGrid>
              <a:tr h="739949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Gân lá hình mạng</a:t>
                      </a:r>
                    </a:p>
                    <a:p>
                      <a:pPr algn="just"/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Gân lá song song</a:t>
                      </a:r>
                    </a:p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smtClean="0"/>
                        <a:t>Gân lá hình cung</a:t>
                      </a:r>
                    </a:p>
                    <a:p>
                      <a:endParaRPr lang="en-US" sz="1400"/>
                    </a:p>
                  </a:txBody>
                  <a:tcPr marT="34290" marB="34290"/>
                </a:tc>
              </a:tr>
              <a:tr h="4995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4572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smtClean="0">
                        <a:solidFill>
                          <a:schemeClr val="tx1"/>
                        </a:solidFill>
                      </a:endParaRPr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3048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3810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304800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  <a:tr h="295979"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 marT="34290" marB="34290"/>
                </a:tc>
              </a:tr>
            </a:tbl>
          </a:graphicData>
        </a:graphic>
      </p:graphicFrame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21754" y="2452826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rau muống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24459" y="2786782"/>
            <a:ext cx="1333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rau cải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76821" y="3052991"/>
            <a:ext cx="1628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kinh giới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05409" y="3364260"/>
            <a:ext cx="11191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lốt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786359" y="4071194"/>
            <a:ext cx="19431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hoa sen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86346" y="4448115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mồng tơi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690144" y="2472007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dứa nếp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162675" y="2486385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địa liền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6057900" y="2772090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mã đề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-17067" y="4848225"/>
            <a:ext cx="9144000" cy="53339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9" name="Rectangle 2"/>
          <p:cNvSpPr>
            <a:spLocks noGrp="1" noChangeArrowheads="1"/>
          </p:cNvSpPr>
          <p:nvPr>
            <p:ph type="title"/>
          </p:nvPr>
        </p:nvSpPr>
        <p:spPr>
          <a:xfrm>
            <a:off x="183604" y="373364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20" name="TextBox 20"/>
          <p:cNvSpPr txBox="1">
            <a:spLocks noChangeArrowheads="1"/>
          </p:cNvSpPr>
          <p:nvPr/>
        </p:nvSpPr>
        <p:spPr bwMode="auto">
          <a:xfrm>
            <a:off x="326479" y="807244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b. </a:t>
            </a:r>
            <a:r>
              <a:rPr lang="en-US" altLang="en-US" sz="2800" b="1" u="sng">
                <a:solidFill>
                  <a:srgbClr val="0000CC"/>
                </a:solidFill>
                <a:cs typeface="Arial" charset="0"/>
              </a:rPr>
              <a:t>Gân lá.</a:t>
            </a:r>
            <a:endParaRPr lang="en-US" altLang="en-US" sz="2800" b="1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4132" y="0"/>
            <a:ext cx="917813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3886200" y="2789032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lúa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886200" y="3064177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dừa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3886200" y="3346290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tre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6477000" y="3066787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lục bình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6477000" y="3359726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tràm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3886200" y="3602614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mía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3857625" y="4288027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xả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6505575" y="3664342"/>
            <a:ext cx="2609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ngọc trâm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515100" y="3902696"/>
            <a:ext cx="16192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altLang="en-US" sz="2000" smtClean="0">
                <a:solidFill>
                  <a:srgbClr val="FF0066"/>
                </a:solidFill>
                <a:cs typeface="Arial" charset="0"/>
              </a:rPr>
              <a:t>Lá trúc Nhật</a:t>
            </a:r>
            <a:endParaRPr lang="en-US" altLang="en-US" sz="2000">
              <a:solidFill>
                <a:srgbClr val="FF0066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239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8" descr="Káº¿t quáº£ hÃ¬nh áº£nh cho LÃ dÃ¢m bá»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857500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6" descr="Káº¿t quáº£ hÃ¬nh áº£nh cho LÃ Äu Äá»§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0350"/>
            <a:ext cx="4419600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 descr="Káº¿t quáº£ hÃ¬nh áº£nh cho LÃ 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14350"/>
            <a:ext cx="46482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" descr="Káº¿t quáº£ hÃ¬nh áº£nh cho LÃ GA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4350"/>
            <a:ext cx="40386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GÂN LÁ HÌNH MẠNG</a:t>
            </a:r>
          </a:p>
        </p:txBody>
      </p:sp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22860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gai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66294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sen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6629400" y="4629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dâm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bụt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2286000" y="4629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đủ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0377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0" y="0"/>
            <a:ext cx="1905000" cy="2286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4114800" y="4457700"/>
            <a:ext cx="1447800" cy="4000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9" name="Rectangl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1714500"/>
            <a:ext cx="9398000" cy="1181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 bwMode="gray">
          <a:xfrm>
            <a:off x="825500" y="1011436"/>
            <a:ext cx="7239000" cy="422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500" b="1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00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mtClean="0">
                <a:solidFill>
                  <a:srgbClr val="FF0000"/>
                </a:solidFill>
              </a:rPr>
              <a:t>CHƯƠNG IV: LÁ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9652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Káº¿t quáº£ hÃ¬nh áº£nh cho lÃ¡ lÃº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71500"/>
            <a:ext cx="4191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GÂN LÁ SONG </a:t>
            </a:r>
            <a:r>
              <a:rPr lang="en-US" b="1" dirty="0" err="1">
                <a:solidFill>
                  <a:schemeClr val="bg1"/>
                </a:solidFill>
              </a:rPr>
              <a:t>SONG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1143000" y="2321719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lúa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57150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ngô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1" y="2750344"/>
            <a:ext cx="3952875" cy="27598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2250"/>
            <a:ext cx="4419600" cy="238125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1219200" y="47434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dừa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5062537" y="4736306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tre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644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8" descr="Káº¿t quáº£ hÃ¬nh áº£nh cho LÃ mÃ£ Äá»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57500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6" descr="Káº¿t quáº£ hÃ¬nh áº£nh cho LÃ trÃ 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3053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Káº¿t quáº£ hÃ¬nh áº£nh cho LÃ bÃ¨o tÃ¢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1500"/>
            <a:ext cx="4419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GÂN LÁ HÌNH CUNG</a:t>
            </a: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6067425" y="2357438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lục bình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6096000" y="47434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mã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đề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/>
            </a:extLst>
          </p:cNvPr>
          <p:cNvSpPr/>
          <p:nvPr/>
        </p:nvSpPr>
        <p:spPr>
          <a:xfrm>
            <a:off x="1085850" y="4707731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tràm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4305300" cy="22775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609600" y="2443162"/>
            <a:ext cx="2514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địa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liền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68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GÂN LÁ HÌNH CUNG</a:t>
            </a:r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5334000" y="3600451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Ngọc Trâm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571500" y="3600451"/>
            <a:ext cx="2514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Trúc Nhật</a:t>
            </a:r>
            <a:endParaRPr lang="en-US" b="1" dirty="0">
              <a:solidFill>
                <a:srgbClr val="C00000"/>
              </a:solidFill>
            </a:endParaRPr>
          </a:p>
        </p:txBody>
      </p:sp>
      <p:pic>
        <p:nvPicPr>
          <p:cNvPr id="320514" name="Picture 2" descr="C:\Users\HP\Pictures\la-Truc-Nhat-e15378489918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85851"/>
            <a:ext cx="44005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515" name="Picture 3" descr="C:\Users\HP\Pictures\ngoc-tram-02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085850"/>
            <a:ext cx="421957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 bwMode="auto">
          <a:xfrm>
            <a:off x="0" y="4000501"/>
            <a:ext cx="9144000" cy="11430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5706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auto">
          <a:xfrm>
            <a:off x="0" y="4005858"/>
            <a:ext cx="9144000" cy="1137642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18" name="Rectangle 2"/>
          <p:cNvSpPr>
            <a:spLocks noGrp="1" noChangeArrowheads="1"/>
          </p:cNvSpPr>
          <p:nvPr>
            <p:ph type="title"/>
          </p:nvPr>
        </p:nvSpPr>
        <p:spPr>
          <a:xfrm>
            <a:off x="1" y="819150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14" name="TextBox 20"/>
          <p:cNvSpPr txBox="1">
            <a:spLocks noChangeArrowheads="1"/>
          </p:cNvSpPr>
          <p:nvPr/>
        </p:nvSpPr>
        <p:spPr bwMode="auto">
          <a:xfrm>
            <a:off x="228600" y="1358503"/>
            <a:ext cx="2209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b="1">
                <a:solidFill>
                  <a:srgbClr val="0000CC"/>
                </a:solidFill>
                <a:cs typeface="Arial" charset="0"/>
              </a:rPr>
              <a:t>b. </a:t>
            </a:r>
            <a:r>
              <a:rPr lang="en-US" altLang="en-US" sz="2800" b="1" u="sng">
                <a:solidFill>
                  <a:srgbClr val="0000CC"/>
                </a:solidFill>
                <a:cs typeface="Arial" charset="0"/>
              </a:rPr>
              <a:t>Gân lá.</a:t>
            </a:r>
            <a:endParaRPr lang="en-US" altLang="en-US" sz="2800" b="1">
              <a:solidFill>
                <a:srgbClr val="0000CC"/>
              </a:solidFill>
              <a:cs typeface="Arial" charset="0"/>
            </a:endParaRPr>
          </a:p>
        </p:txBody>
      </p:sp>
      <p:pic>
        <p:nvPicPr>
          <p:cNvPr id="17" name="Picture 25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1371600"/>
            <a:ext cx="6858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29"/>
          <p:cNvSpPr>
            <a:spLocks noChangeArrowheads="1"/>
          </p:cNvSpPr>
          <p:nvPr/>
        </p:nvSpPr>
        <p:spPr bwMode="auto">
          <a:xfrm>
            <a:off x="514350" y="2114550"/>
            <a:ext cx="4038600" cy="102870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Gân </a:t>
            </a: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lá có 3 loại</a:t>
            </a:r>
          </a:p>
          <a:p>
            <a:pPr algn="just">
              <a:buFontTx/>
              <a:buChar char="-"/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Gân hình mạng.</a:t>
            </a:r>
          </a:p>
          <a:p>
            <a:pPr algn="just">
              <a:buFontTx/>
              <a:buChar char="-"/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Gân hình cung.</a:t>
            </a:r>
          </a:p>
          <a:p>
            <a:pPr algn="just">
              <a:buFontTx/>
              <a:buChar char="-"/>
            </a:pPr>
            <a:r>
              <a:rPr lang="en-US" sz="2400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Gân hình song song.</a:t>
            </a:r>
          </a:p>
        </p:txBody>
      </p:sp>
    </p:spTree>
    <p:extLst>
      <p:ext uri="{BB962C8B-B14F-4D97-AF65-F5344CB8AC3E}">
        <p14:creationId xmlns:p14="http://schemas.microsoft.com/office/powerpoint/2010/main" val="18913709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806179"/>
            <a:ext cx="40116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1" y="1763614"/>
            <a:ext cx="37449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257551"/>
            <a:ext cx="1676400" cy="121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213" y="3178969"/>
            <a:ext cx="174307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352800" y="2096692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Chồi nách</a:t>
            </a:r>
          </a:p>
        </p:txBody>
      </p:sp>
      <p:cxnSp>
        <p:nvCxnSpPr>
          <p:cNvPr id="19" name="Straight Arrow Connector 18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2057399" y="2558357"/>
            <a:ext cx="1828800" cy="8572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/>
            </a:extLst>
          </p:cNvPr>
          <p:cNvCxnSpPr/>
          <p:nvPr/>
        </p:nvCxnSpPr>
        <p:spPr>
          <a:xfrm>
            <a:off x="4953001" y="2400300"/>
            <a:ext cx="1371599" cy="11620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9526" y="537507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21" name="TextBox 22"/>
          <p:cNvSpPr txBox="1">
            <a:spLocks noChangeArrowheads="1"/>
          </p:cNvSpPr>
          <p:nvPr/>
        </p:nvSpPr>
        <p:spPr bwMode="auto">
          <a:xfrm>
            <a:off x="9526" y="882909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1F03ED"/>
                </a:solidFill>
                <a:latin typeface="Arial" charset="0"/>
                <a:cs typeface="Arial" charset="0"/>
              </a:rPr>
              <a:t>c. </a:t>
            </a:r>
            <a:r>
              <a:rPr lang="en-US" altLang="en-US" sz="2800" b="1" u="sng">
                <a:solidFill>
                  <a:srgbClr val="1F03ED"/>
                </a:solidFill>
                <a:latin typeface="Arial" charset="0"/>
                <a:cs typeface="Arial" charset="0"/>
              </a:rPr>
              <a:t>Lá đơn và lá kép</a:t>
            </a:r>
            <a:endParaRPr lang="en-US" altLang="en-US" sz="2800" b="1">
              <a:solidFill>
                <a:srgbClr val="1F03ED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9526" y="1483431"/>
            <a:ext cx="8763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400" b="1" smtClean="0">
                <a:solidFill>
                  <a:srgbClr val="FF0000"/>
                </a:solidFill>
              </a:rPr>
              <a:t>Quan </a:t>
            </a:r>
            <a:r>
              <a:rPr lang="en-US" sz="2400" b="1">
                <a:solidFill>
                  <a:srgbClr val="FF0000"/>
                </a:solidFill>
              </a:rPr>
              <a:t>sát </a:t>
            </a:r>
            <a:r>
              <a:rPr lang="en-US" sz="2400" b="1" smtClean="0">
                <a:solidFill>
                  <a:srgbClr val="FF0000"/>
                </a:solidFill>
              </a:rPr>
              <a:t>hình </a:t>
            </a:r>
            <a:r>
              <a:rPr lang="en-US" sz="2400" b="1">
                <a:solidFill>
                  <a:srgbClr val="FF0000"/>
                </a:solidFill>
              </a:rPr>
              <a:t>sau đây </a:t>
            </a:r>
            <a:r>
              <a:rPr lang="en-US" sz="2400" b="1" smtClean="0">
                <a:solidFill>
                  <a:srgbClr val="FF0000"/>
                </a:solidFill>
              </a:rPr>
              <a:t>em hãy cho </a:t>
            </a:r>
            <a:r>
              <a:rPr lang="en-US" sz="2400" b="1">
                <a:solidFill>
                  <a:srgbClr val="FF0000"/>
                </a:solidFill>
              </a:rPr>
              <a:t>biết hình nào là lá đơn, hình nào là lá </a:t>
            </a:r>
            <a:r>
              <a:rPr lang="en-US" sz="2400" b="1" smtClean="0">
                <a:solidFill>
                  <a:srgbClr val="FF0000"/>
                </a:solidFill>
              </a:rPr>
              <a:t>kép?</a:t>
            </a:r>
            <a:endParaRPr lang="en-US" sz="2400" b="1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152400" y="4672013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Mồng tơi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4636293" y="4589265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Hoa hồng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1790700" y="4666655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" charset="0"/>
                <a:cs typeface="Arial" charset="0"/>
              </a:rPr>
              <a:t>Lá đơn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5920581" y="4559499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latin typeface="Arial" charset="0"/>
                <a:cs typeface="Arial" charset="0"/>
              </a:rPr>
              <a:t>Lá kép</a:t>
            </a:r>
          </a:p>
        </p:txBody>
      </p:sp>
    </p:spTree>
    <p:extLst>
      <p:ext uri="{BB962C8B-B14F-4D97-AF65-F5344CB8AC3E}">
        <p14:creationId xmlns:p14="http://schemas.microsoft.com/office/powerpoint/2010/main" val="4508178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/>
      <p:bldP spid="24" grpId="0"/>
      <p:bldP spid="25" grpId="0"/>
      <p:bldP spid="26" grpId="0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4686300"/>
            <a:ext cx="914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705725" y="3829050"/>
            <a:ext cx="1438275" cy="857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666750"/>
            <a:ext cx="4419600" cy="2209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2928850"/>
            <a:ext cx="4419600" cy="2214650"/>
          </a:xfrm>
          <a:prstGeom prst="rect">
            <a:avLst/>
          </a:prstGeom>
        </p:spPr>
      </p:pic>
      <p:pic>
        <p:nvPicPr>
          <p:cNvPr id="1026" name="Picture 2" descr="C:\Users\HP\Pictures\lá phượn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144" y="742950"/>
            <a:ext cx="4512626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" y="2928850"/>
            <a:ext cx="4419600" cy="22146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/>
            </a:extLst>
          </p:cNvPr>
          <p:cNvSpPr/>
          <p:nvPr/>
        </p:nvSpPr>
        <p:spPr>
          <a:xfrm>
            <a:off x="1600200" y="2543175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dâm bụt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/>
            </a:extLst>
          </p:cNvPr>
          <p:cNvSpPr/>
          <p:nvPr/>
        </p:nvSpPr>
        <p:spPr>
          <a:xfrm>
            <a:off x="5486400" y="240030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phượng vĩ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/>
            </a:extLst>
          </p:cNvPr>
          <p:cNvSpPr/>
          <p:nvPr/>
        </p:nvSpPr>
        <p:spPr>
          <a:xfrm>
            <a:off x="1066800" y="468630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ổi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/>
            </a:extLst>
          </p:cNvPr>
          <p:cNvSpPr/>
          <p:nvPr/>
        </p:nvSpPr>
        <p:spPr>
          <a:xfrm>
            <a:off x="5768657" y="453390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khế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8163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94" y="1008132"/>
            <a:ext cx="40116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3200400" y="4084737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Mồng tơi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481513" y="2049066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Chồi nách</a:t>
            </a:r>
          </a:p>
        </p:txBody>
      </p:sp>
      <p:sp>
        <p:nvSpPr>
          <p:cNvPr id="32" name="AutoShape 6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457200" y="1257300"/>
            <a:ext cx="2971800" cy="2228850"/>
          </a:xfrm>
          <a:prstGeom prst="wedgeEllipseCallout">
            <a:avLst>
              <a:gd name="adj1" fmla="val 82682"/>
              <a:gd name="adj2" fmla="val 18237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Cuống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nằm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ngay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dưới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chồi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nách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mỗi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cuống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một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phiến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863" y="3314701"/>
            <a:ext cx="1676400" cy="1212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8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6324600" y="2132082"/>
            <a:ext cx="2438400" cy="1696968"/>
          </a:xfrm>
          <a:prstGeom prst="wedgeEllipseCallout">
            <a:avLst>
              <a:gd name="adj1" fmla="val -64336"/>
              <a:gd name="adj2" fmla="val 82576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20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Cuống và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phiến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rụng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cùng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một</a:t>
            </a:r>
            <a:r>
              <a:rPr lang="en-US" sz="220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lúc</a:t>
            </a:r>
            <a:endParaRPr lang="en-US" sz="22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Straight Arrow Connector 16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4272178" y="2141607"/>
            <a:ext cx="628650" cy="609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638300" y="4040981"/>
            <a:ext cx="1981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FF0000"/>
                </a:solidFill>
                <a:latin typeface="Arial" charset="0"/>
                <a:cs typeface="Arial" charset="0"/>
              </a:rPr>
              <a:t>Lá đơn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0" y="4686300"/>
            <a:ext cx="9144000" cy="4572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705725" y="3829050"/>
            <a:ext cx="1438275" cy="8572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16" name="TextBox 22"/>
          <p:cNvSpPr txBox="1">
            <a:spLocks noChangeArrowheads="1"/>
          </p:cNvSpPr>
          <p:nvPr/>
        </p:nvSpPr>
        <p:spPr bwMode="auto">
          <a:xfrm>
            <a:off x="0" y="775097"/>
            <a:ext cx="3581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1F03ED"/>
                </a:solidFill>
                <a:latin typeface="Arial" charset="0"/>
                <a:cs typeface="Arial" charset="0"/>
              </a:rPr>
              <a:t>c. </a:t>
            </a:r>
            <a:r>
              <a:rPr lang="en-US" altLang="en-US" sz="2800" b="1" u="sng">
                <a:solidFill>
                  <a:srgbClr val="1F03ED"/>
                </a:solidFill>
                <a:latin typeface="Arial" charset="0"/>
                <a:cs typeface="Arial" charset="0"/>
              </a:rPr>
              <a:t>Lá đơn và lá kép</a:t>
            </a:r>
            <a:endParaRPr lang="en-US" altLang="en-US" sz="2800" b="1">
              <a:solidFill>
                <a:srgbClr val="1F03ED"/>
              </a:solidFill>
              <a:latin typeface="Arial" charset="0"/>
              <a:cs typeface="Arial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-57150" y="406702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3" name="Rectangle 2"/>
          <p:cNvSpPr/>
          <p:nvPr/>
        </p:nvSpPr>
        <p:spPr>
          <a:xfrm>
            <a:off x="4442057" y="734080"/>
            <a:ext cx="3038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Thế nào là lá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đơn?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5535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32" grpId="0" animBg="1" autoUpdateAnimBg="0"/>
      <p:bldP spid="34" grpId="0" animBg="1" autoUpdateAnimBg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8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57500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Káº¿t quáº£ hÃ¬nh áº£nh cho lÃ¡ rau muá»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1500"/>
            <a:ext cx="43434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HÃ¬nh áº£nh cÃ³ liÃªn qu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419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LÁ ĐƠN</a:t>
            </a: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22860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mùng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tơi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6629400" y="2228850"/>
            <a:ext cx="21336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rau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muống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5829300" y="4714876"/>
            <a:ext cx="2133600" cy="4572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loa</a:t>
            </a:r>
            <a:r>
              <a:rPr lang="en-US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kèn</a:t>
            </a:r>
            <a:endParaRPr lang="en-US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515" name="AutoShape 8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16" name="AutoShape 10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17" name="AutoShape 12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18" name="AutoShape 14" descr="HÃ¬nh áº£nh cÃ³ liÃªn qua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1519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2857501"/>
            <a:ext cx="4438650" cy="22860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/>
            </a:extLst>
          </p:cNvPr>
          <p:cNvSpPr/>
          <p:nvPr/>
        </p:nvSpPr>
        <p:spPr>
          <a:xfrm>
            <a:off x="1676400" y="4714876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err="1">
                <a:solidFill>
                  <a:srgbClr val="C00000"/>
                </a:solidFill>
              </a:rPr>
              <a:t>Lá</a:t>
            </a:r>
            <a:r>
              <a:rPr lang="en-US" b="1">
                <a:solidFill>
                  <a:srgbClr val="C00000"/>
                </a:solidFill>
              </a:rPr>
              <a:t> </a:t>
            </a:r>
            <a:r>
              <a:rPr lang="en-US" b="1" smtClean="0">
                <a:solidFill>
                  <a:srgbClr val="C00000"/>
                </a:solidFill>
              </a:rPr>
              <a:t>ổi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851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7143" y="1494085"/>
            <a:ext cx="3744913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6" y="2628901"/>
            <a:ext cx="1743075" cy="1964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2743200" y="4501753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000000"/>
                </a:solidFill>
                <a:latin typeface="Arial" charset="0"/>
                <a:cs typeface="Arial" charset="0"/>
              </a:rPr>
              <a:t>Hoa hồng</a:t>
            </a: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857500" y="1702928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Chồi nách</a:t>
            </a:r>
          </a:p>
        </p:txBody>
      </p:sp>
      <p:cxnSp>
        <p:nvCxnSpPr>
          <p:cNvPr id="22" name="Straight Arrow Connector 21">
            <a:extLst>
              <a:ext uri="{FF2B5EF4-FFF2-40B4-BE49-F238E27FC236}"/>
            </a:extLst>
          </p:cNvPr>
          <p:cNvCxnSpPr/>
          <p:nvPr/>
        </p:nvCxnSpPr>
        <p:spPr>
          <a:xfrm>
            <a:off x="3524251" y="2164593"/>
            <a:ext cx="895349" cy="109295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535" name="TextBox 19"/>
          <p:cNvSpPr txBox="1">
            <a:spLocks noChangeArrowheads="1"/>
          </p:cNvSpPr>
          <p:nvPr/>
        </p:nvSpPr>
        <p:spPr bwMode="auto">
          <a:xfrm>
            <a:off x="152400" y="1037711"/>
            <a:ext cx="369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Arial" charset="0"/>
                <a:cs typeface="Arial" charset="0"/>
              </a:rPr>
              <a:t>c. </a:t>
            </a:r>
            <a:r>
              <a:rPr lang="en-US" altLang="en-US" sz="2800" b="1" u="sng">
                <a:solidFill>
                  <a:srgbClr val="0000FF"/>
                </a:solidFill>
                <a:latin typeface="Arial" charset="0"/>
                <a:cs typeface="Arial" charset="0"/>
              </a:rPr>
              <a:t>Lá đơn và lá kép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26" name="AutoShape 4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-9525" y="2060822"/>
            <a:ext cx="3533776" cy="2671763"/>
          </a:xfrm>
          <a:prstGeom prst="wedgeEllipseCallout">
            <a:avLst>
              <a:gd name="adj1" fmla="val 75626"/>
              <a:gd name="adj2" fmla="val -12771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en-US" sz="2400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AutoShape 7">
            <a:extLst>
              <a:ext uri="{FF2B5EF4-FFF2-40B4-BE49-F238E27FC236}"/>
            </a:extLst>
          </p:cNvPr>
          <p:cNvSpPr>
            <a:spLocks noChangeArrowheads="1"/>
          </p:cNvSpPr>
          <p:nvPr/>
        </p:nvSpPr>
        <p:spPr bwMode="auto">
          <a:xfrm>
            <a:off x="5881688" y="591362"/>
            <a:ext cx="3276600" cy="1935359"/>
          </a:xfrm>
          <a:prstGeom prst="wedgeEllipseCallout">
            <a:avLst>
              <a:gd name="adj1" fmla="val -30170"/>
              <a:gd name="adj2" fmla="val 90862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Thường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thì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lá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chét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rụng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trước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cuống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chính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rụng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010400" y="2800351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Lá chét</a:t>
            </a:r>
          </a:p>
        </p:txBody>
      </p:sp>
      <p:cxnSp>
        <p:nvCxnSpPr>
          <p:cNvPr id="29" name="Straight Arrow Connector 28">
            <a:extLst>
              <a:ext uri="{FF2B5EF4-FFF2-40B4-BE49-F238E27FC236}"/>
            </a:extLst>
          </p:cNvPr>
          <p:cNvCxnSpPr/>
          <p:nvPr/>
        </p:nvCxnSpPr>
        <p:spPr>
          <a:xfrm rot="5400000">
            <a:off x="7019925" y="3038475"/>
            <a:ext cx="514350" cy="3810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/>
            </a:extLst>
          </p:cNvPr>
          <p:cNvCxnSpPr/>
          <p:nvPr/>
        </p:nvCxnSpPr>
        <p:spPr>
          <a:xfrm rot="10800000" flipV="1">
            <a:off x="6688138" y="3003947"/>
            <a:ext cx="762000" cy="17145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486400" y="4486275"/>
            <a:ext cx="1981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>
                <a:solidFill>
                  <a:srgbClr val="FF0000"/>
                </a:solidFill>
                <a:latin typeface="Arial" charset="0"/>
                <a:cs typeface="Arial" charset="0"/>
              </a:rPr>
              <a:t>Lá kép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696200" y="3829050"/>
            <a:ext cx="1447800" cy="13144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0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49" y="624564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19" name="Rectangle 18"/>
          <p:cNvSpPr/>
          <p:nvPr/>
        </p:nvSpPr>
        <p:spPr>
          <a:xfrm>
            <a:off x="-59104" y="1537602"/>
            <a:ext cx="29979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Thế nào là lá </a:t>
            </a: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</a:rPr>
              <a:t>kép?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75" y="2427207"/>
            <a:ext cx="3048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0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Cuống chính phân nhánh thành nhiều cuống con, mỗi cuống con mang một phiến (lá chét)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93225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26" grpId="0" animBg="1"/>
      <p:bldP spid="27" grpId="0" animBg="1"/>
      <p:bldP spid="28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0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857500"/>
            <a:ext cx="4495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8" descr="Káº¿t quáº£ hÃ¬nh áº£nh cho lÃ¡ rau ngot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00"/>
            <a:ext cx="4419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Káº¿t quáº£ hÃ¬nh áº£nh cho lÃ¡ cÃ¢y xáº¥u há»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71500"/>
            <a:ext cx="4038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 descr="Káº¿t quáº£ hÃ¬nh áº£nh cho lÃ¡ PHÆ¯á»¢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4419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1828800" y="57150"/>
            <a:ext cx="5638800" cy="4000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>
                <a:solidFill>
                  <a:schemeClr val="bg1"/>
                </a:solidFill>
              </a:rPr>
              <a:t>LÁ KÉP</a:t>
            </a:r>
          </a:p>
        </p:txBody>
      </p:sp>
      <p:sp>
        <p:nvSpPr>
          <p:cNvPr id="13" name="Rectangle 12">
            <a:extLst>
              <a:ext uri="{FF2B5EF4-FFF2-40B4-BE49-F238E27FC236}"/>
            </a:extLst>
          </p:cNvPr>
          <p:cNvSpPr/>
          <p:nvPr/>
        </p:nvSpPr>
        <p:spPr>
          <a:xfrm>
            <a:off x="22860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phượng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/>
            </a:extLst>
          </p:cNvPr>
          <p:cNvSpPr/>
          <p:nvPr/>
        </p:nvSpPr>
        <p:spPr>
          <a:xfrm>
            <a:off x="6629400" y="2343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trinh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nữ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6629400" y="4629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kim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tiền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/>
            </a:extLst>
          </p:cNvPr>
          <p:cNvSpPr/>
          <p:nvPr/>
        </p:nvSpPr>
        <p:spPr>
          <a:xfrm>
            <a:off x="2286000" y="4629150"/>
            <a:ext cx="2133600" cy="40005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rgbClr val="C00000"/>
                </a:solidFill>
              </a:rPr>
              <a:t>Lá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rau</a:t>
            </a:r>
            <a:r>
              <a:rPr lang="en-US" b="1" dirty="0">
                <a:solidFill>
                  <a:srgbClr val="C00000"/>
                </a:solidFill>
              </a:rPr>
              <a:t> </a:t>
            </a:r>
            <a:r>
              <a:rPr lang="en-US" b="1" dirty="0" err="1">
                <a:solidFill>
                  <a:srgbClr val="C00000"/>
                </a:solidFill>
              </a:rPr>
              <a:t>ngót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23563" name="AutoShape 8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64" name="AutoShape 10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65" name="AutoShape 12" descr="Káº¿t quáº£ hÃ¬nh áº£nh cho lÃ¡ hoa loa kÃ¨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66" name="AutoShape 14" descr="HÃ¬nh áº£nh cÃ³ liÃªn qua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67" name="AutoShape 16" descr="HÃ¬nh áº£nh cÃ³ liÃªn quan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68" name="AutoShape 4" descr="Káº¿t quáº£ hÃ¬nh áº£nh cho lÃ¡ cÃ¢y xáº¥u há»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73655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7747" name="Group 3"/>
          <p:cNvGrpSpPr>
            <a:grpSpLocks/>
          </p:cNvGrpSpPr>
          <p:nvPr/>
        </p:nvGrpSpPr>
        <p:grpSpPr bwMode="auto">
          <a:xfrm>
            <a:off x="1822841" y="2648170"/>
            <a:ext cx="5486399" cy="846906"/>
            <a:chOff x="720" y="1392"/>
            <a:chExt cx="4058" cy="480"/>
          </a:xfrm>
        </p:grpSpPr>
        <p:sp>
          <p:nvSpPr>
            <p:cNvPr id="287748" name="AutoShape 4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2"/>
                </a:gs>
                <a:gs pos="50000">
                  <a:schemeClr val="accent2">
                    <a:gamma/>
                    <a:shade val="92157"/>
                    <a:invGamma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749" name="Group 5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87750" name="AutoShape 6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alpha val="0"/>
                    </a:schemeClr>
                  </a:gs>
                  <a:gs pos="100000">
                    <a:schemeClr val="accent2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51" name="AutoShape 7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2">
                      <a:gamma/>
                      <a:tint val="0"/>
                      <a:invGamma/>
                    </a:schemeClr>
                  </a:gs>
                  <a:gs pos="100000">
                    <a:schemeClr val="accent2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87762" name="Group 18"/>
          <p:cNvGrpSpPr>
            <a:grpSpLocks/>
          </p:cNvGrpSpPr>
          <p:nvPr/>
        </p:nvGrpSpPr>
        <p:grpSpPr bwMode="auto">
          <a:xfrm>
            <a:off x="1822841" y="1776580"/>
            <a:ext cx="5518539" cy="898385"/>
            <a:chOff x="720" y="1392"/>
            <a:chExt cx="4058" cy="480"/>
          </a:xfrm>
        </p:grpSpPr>
        <p:sp>
          <p:nvSpPr>
            <p:cNvPr id="287763" name="AutoShape 19"/>
            <p:cNvSpPr>
              <a:spLocks noChangeArrowheads="1"/>
            </p:cNvSpPr>
            <p:nvPr/>
          </p:nvSpPr>
          <p:spPr bwMode="gray">
            <a:xfrm>
              <a:off x="720" y="1392"/>
              <a:ext cx="4058" cy="480"/>
            </a:xfrm>
            <a:prstGeom prst="roundRect">
              <a:avLst>
                <a:gd name="adj" fmla="val 17509"/>
              </a:avLst>
            </a:prstGeom>
            <a:gradFill rotWithShape="1">
              <a:gsLst>
                <a:gs pos="0">
                  <a:schemeClr val="accent1"/>
                </a:gs>
                <a:gs pos="50000">
                  <a:schemeClr val="accent1">
                    <a:gamma/>
                    <a:shade val="92157"/>
                    <a:invGamma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87764" name="Group 20"/>
            <p:cNvGrpSpPr>
              <a:grpSpLocks/>
            </p:cNvGrpSpPr>
            <p:nvPr/>
          </p:nvGrpSpPr>
          <p:grpSpPr bwMode="auto">
            <a:xfrm>
              <a:off x="730" y="1407"/>
              <a:ext cx="4043" cy="444"/>
              <a:chOff x="744" y="1407"/>
              <a:chExt cx="3988" cy="444"/>
            </a:xfrm>
          </p:grpSpPr>
          <p:sp>
            <p:nvSpPr>
              <p:cNvPr id="287765" name="AutoShape 21"/>
              <p:cNvSpPr>
                <a:spLocks noChangeArrowheads="1"/>
              </p:cNvSpPr>
              <p:nvPr/>
            </p:nvSpPr>
            <p:spPr bwMode="gray">
              <a:xfrm>
                <a:off x="744" y="1736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alpha val="0"/>
                    </a:schemeClr>
                  </a:gs>
                  <a:gs pos="100000">
                    <a:schemeClr val="accent1">
                      <a:gamma/>
                      <a:tint val="0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7766" name="AutoShape 22"/>
              <p:cNvSpPr>
                <a:spLocks noChangeArrowheads="1"/>
              </p:cNvSpPr>
              <p:nvPr/>
            </p:nvSpPr>
            <p:spPr bwMode="gray">
              <a:xfrm>
                <a:off x="744" y="1407"/>
                <a:ext cx="3988" cy="115"/>
              </a:xfrm>
              <a:prstGeom prst="roundRect">
                <a:avLst>
                  <a:gd name="adj" fmla="val 50000"/>
                </a:avLst>
              </a:pr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>
                      <a:alpha val="0"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87767" name="Text Box 23"/>
          <p:cNvSpPr txBox="1">
            <a:spLocks noChangeArrowheads="1"/>
          </p:cNvSpPr>
          <p:nvPr/>
        </p:nvSpPr>
        <p:spPr bwMode="white">
          <a:xfrm>
            <a:off x="2446338" y="1934373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chemeClr val="bg1"/>
                </a:solidFill>
                <a:cs typeface="Arial" charset="0"/>
              </a:rPr>
              <a:t>Đặc điểm bên ngoài của lá</a:t>
            </a:r>
            <a:endParaRPr lang="en-US" sz="2400" b="1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287768" name="Text Box 24"/>
          <p:cNvSpPr txBox="1">
            <a:spLocks noChangeArrowheads="1"/>
          </p:cNvSpPr>
          <p:nvPr/>
        </p:nvSpPr>
        <p:spPr bwMode="white">
          <a:xfrm>
            <a:off x="2377670" y="2793783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ctr">
              <a:spcBef>
                <a:spcPct val="50000"/>
              </a:spcBef>
              <a:buClr>
                <a:schemeClr val="tx1"/>
              </a:buClr>
            </a:pPr>
            <a:r>
              <a:rPr lang="en-US" sz="2400" b="1" smtClean="0">
                <a:solidFill>
                  <a:schemeClr val="bg1"/>
                </a:solidFill>
                <a:cs typeface="Arial" charset="0"/>
              </a:rPr>
              <a:t>Các kiểu xếp lá trên cành</a:t>
            </a:r>
            <a:endParaRPr lang="en-US" sz="2400" b="1">
              <a:solidFill>
                <a:schemeClr val="bg1"/>
              </a:solidFill>
              <a:cs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664785" y="1152004"/>
            <a:ext cx="1919207" cy="516731"/>
            <a:chOff x="3505199" y="4202113"/>
            <a:chExt cx="2438401" cy="688975"/>
          </a:xfrm>
        </p:grpSpPr>
        <p:grpSp>
          <p:nvGrpSpPr>
            <p:cNvPr id="287752" name="Group 8"/>
            <p:cNvGrpSpPr>
              <a:grpSpLocks/>
            </p:cNvGrpSpPr>
            <p:nvPr/>
          </p:nvGrpSpPr>
          <p:grpSpPr bwMode="auto">
            <a:xfrm>
              <a:off x="3505199" y="4202113"/>
              <a:ext cx="2438401" cy="688975"/>
              <a:chOff x="720" y="1392"/>
              <a:chExt cx="4058" cy="480"/>
            </a:xfrm>
          </p:grpSpPr>
          <p:sp>
            <p:nvSpPr>
              <p:cNvPr id="287753" name="AutoShape 9"/>
              <p:cNvSpPr>
                <a:spLocks noChangeArrowheads="1"/>
              </p:cNvSpPr>
              <p:nvPr/>
            </p:nvSpPr>
            <p:spPr bwMode="gray">
              <a:xfrm>
                <a:off x="720" y="1392"/>
                <a:ext cx="4058" cy="480"/>
              </a:xfrm>
              <a:prstGeom prst="roundRect">
                <a:avLst>
                  <a:gd name="adj" fmla="val 17509"/>
                </a:avLst>
              </a:prstGeom>
              <a:gradFill rotWithShape="1">
                <a:gsLst>
                  <a:gs pos="0">
                    <a:schemeClr val="hlink"/>
                  </a:gs>
                  <a:gs pos="50000">
                    <a:schemeClr val="hlink">
                      <a:gamma/>
                      <a:shade val="92157"/>
                      <a:invGamma/>
                    </a:schemeClr>
                  </a:gs>
                  <a:gs pos="100000">
                    <a:schemeClr val="hlink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87754" name="Group 10"/>
              <p:cNvGrpSpPr>
                <a:grpSpLocks/>
              </p:cNvGrpSpPr>
              <p:nvPr/>
            </p:nvGrpSpPr>
            <p:grpSpPr bwMode="auto">
              <a:xfrm>
                <a:off x="730" y="1407"/>
                <a:ext cx="4043" cy="444"/>
                <a:chOff x="744" y="1407"/>
                <a:chExt cx="3988" cy="444"/>
              </a:xfrm>
            </p:grpSpPr>
            <p:sp>
              <p:nvSpPr>
                <p:cNvPr id="287755" name="AutoShape 11"/>
                <p:cNvSpPr>
                  <a:spLocks noChangeArrowheads="1"/>
                </p:cNvSpPr>
                <p:nvPr/>
              </p:nvSpPr>
              <p:spPr bwMode="gray">
                <a:xfrm>
                  <a:off x="744" y="1736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alpha val="0"/>
                      </a:schemeClr>
                    </a:gs>
                    <a:gs pos="100000">
                      <a:schemeClr val="hlink">
                        <a:gamma/>
                        <a:tint val="0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87756" name="AutoShape 12"/>
                <p:cNvSpPr>
                  <a:spLocks noChangeArrowheads="1"/>
                </p:cNvSpPr>
                <p:nvPr/>
              </p:nvSpPr>
              <p:spPr bwMode="gray">
                <a:xfrm>
                  <a:off x="744" y="1407"/>
                  <a:ext cx="3988" cy="115"/>
                </a:xfrm>
                <a:prstGeom prst="roundRect">
                  <a:avLst>
                    <a:gd name="adj" fmla="val 50000"/>
                  </a:avLst>
                </a:prstGeom>
                <a:gradFill rotWithShape="1">
                  <a:gsLst>
                    <a:gs pos="0">
                      <a:schemeClr val="hlink">
                        <a:gamma/>
                        <a:tint val="0"/>
                        <a:invGamma/>
                      </a:schemeClr>
                    </a:gs>
                    <a:gs pos="100000">
                      <a:schemeClr val="hlink">
                        <a:alpha val="0"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87769" name="Text Box 25"/>
            <p:cNvSpPr txBox="1">
              <a:spLocks noChangeArrowheads="1"/>
            </p:cNvSpPr>
            <p:nvPr/>
          </p:nvSpPr>
          <p:spPr bwMode="white">
            <a:xfrm>
              <a:off x="3587234" y="4234457"/>
              <a:ext cx="2228011" cy="615554"/>
            </a:xfrm>
            <a:prstGeom prst="rect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457200" indent="-457200" algn="ctr">
                <a:spcBef>
                  <a:spcPct val="50000"/>
                </a:spcBef>
                <a:buClr>
                  <a:schemeClr val="tx1"/>
                </a:buClr>
              </a:pPr>
              <a:r>
                <a:rPr lang="en-US" sz="2400" b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Nội dung </a:t>
              </a:r>
              <a:endParaRPr lang="en-US" sz="2400" b="1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87773" name="Picture 29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743076" y="2703619"/>
            <a:ext cx="792163" cy="711994"/>
          </a:xfrm>
          <a:prstGeom prst="rect">
            <a:avLst/>
          </a:prstGeom>
          <a:noFill/>
        </p:spPr>
      </p:pic>
      <p:pic>
        <p:nvPicPr>
          <p:cNvPr id="287774" name="Picture 30" descr="1"/>
          <p:cNvPicPr>
            <a:picLocks noChangeAspect="1" noChangeArrowheads="1"/>
          </p:cNvPicPr>
          <p:nvPr/>
        </p:nvPicPr>
        <p:blipFill>
          <a:blip r:embed="rId2">
            <a:lum bright="-6000" contrast="24000"/>
          </a:blip>
          <a:srcRect l="42606" t="64474" r="19473"/>
          <a:stretch>
            <a:fillRect/>
          </a:stretch>
        </p:blipFill>
        <p:spPr bwMode="auto">
          <a:xfrm>
            <a:off x="1754189" y="1869775"/>
            <a:ext cx="792162" cy="711994"/>
          </a:xfrm>
          <a:prstGeom prst="rect">
            <a:avLst/>
          </a:prstGeom>
          <a:noFill/>
        </p:spPr>
      </p:pic>
      <p:sp>
        <p:nvSpPr>
          <p:cNvPr id="287776" name="Text Box 32"/>
          <p:cNvSpPr txBox="1">
            <a:spLocks noChangeArrowheads="1"/>
          </p:cNvSpPr>
          <p:nvPr/>
        </p:nvSpPr>
        <p:spPr bwMode="white">
          <a:xfrm>
            <a:off x="2052638" y="1850294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charset="0"/>
              </a:rPr>
              <a:t>1</a:t>
            </a:r>
          </a:p>
        </p:txBody>
      </p:sp>
      <p:sp>
        <p:nvSpPr>
          <p:cNvPr id="287777" name="Text Box 33"/>
          <p:cNvSpPr txBox="1">
            <a:spLocks noChangeArrowheads="1"/>
          </p:cNvSpPr>
          <p:nvPr/>
        </p:nvSpPr>
        <p:spPr bwMode="white">
          <a:xfrm>
            <a:off x="2065338" y="2703619"/>
            <a:ext cx="381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chemeClr val="bg1"/>
                </a:solidFill>
                <a:cs typeface="Arial" charset="0"/>
              </a:rPr>
              <a:t>2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14300"/>
            <a:ext cx="7239000" cy="422672"/>
          </a:xfrm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CHƯƠNG IV: LÁ</a:t>
            </a:r>
            <a:endParaRPr lang="en-US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8691" y="685800"/>
            <a:ext cx="83738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7" name="Rectangle 26"/>
          <p:cNvSpPr/>
          <p:nvPr/>
        </p:nvSpPr>
        <p:spPr bwMode="auto">
          <a:xfrm>
            <a:off x="0" y="3829050"/>
            <a:ext cx="9144000" cy="13144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953"/>
            <a:ext cx="914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4857750"/>
            <a:ext cx="9144000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467600" y="3896916"/>
            <a:ext cx="1676400" cy="9608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" name="Picture 25" descr="vie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358548"/>
            <a:ext cx="6858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19150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13" name="TextBox 19"/>
          <p:cNvSpPr txBox="1">
            <a:spLocks noChangeArrowheads="1"/>
          </p:cNvSpPr>
          <p:nvPr/>
        </p:nvSpPr>
        <p:spPr bwMode="auto">
          <a:xfrm>
            <a:off x="219869" y="1413972"/>
            <a:ext cx="3695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en-US" altLang="en-US" sz="2800" b="1">
                <a:solidFill>
                  <a:srgbClr val="0000FF"/>
                </a:solidFill>
                <a:latin typeface="Arial" charset="0"/>
                <a:cs typeface="Arial" charset="0"/>
              </a:rPr>
              <a:t>c. </a:t>
            </a:r>
            <a:r>
              <a:rPr lang="en-US" altLang="en-US" sz="2800" b="1" u="sng">
                <a:solidFill>
                  <a:srgbClr val="0000FF"/>
                </a:solidFill>
                <a:latin typeface="Arial" charset="0"/>
                <a:cs typeface="Arial" charset="0"/>
              </a:rPr>
              <a:t>Lá đơn và lá kép</a:t>
            </a:r>
            <a:endParaRPr lang="en-US" altLang="en-US" sz="2800" b="1">
              <a:solidFill>
                <a:srgbClr val="0000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29"/>
          <p:cNvSpPr>
            <a:spLocks noChangeArrowheads="1"/>
          </p:cNvSpPr>
          <p:nvPr/>
        </p:nvSpPr>
        <p:spPr bwMode="auto">
          <a:xfrm>
            <a:off x="495300" y="1884477"/>
            <a:ext cx="5810250" cy="470506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anchor="ctr"/>
          <a:lstStyle/>
          <a:p>
            <a:pPr algn="just"/>
            <a:r>
              <a:rPr lang="en-US" sz="24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- Có 2 nhóm lá chính là lá đơn và lá kép.</a:t>
            </a:r>
            <a:endParaRPr lang="en-US" sz="2400" b="1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27933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5953"/>
            <a:ext cx="91440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0" y="4857750"/>
            <a:ext cx="9144000" cy="285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7467600" y="3896916"/>
            <a:ext cx="1676400" cy="96083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8" name="Picture 2" descr="Káº¿t quáº£ hÃ¬nh áº£nh cho lÃ¡ má»ng tÆ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125" y="548223"/>
            <a:ext cx="4419600" cy="217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0" descr="Káº¿t quáº£ hÃ¬nh áº£nh cho lÃ¡ CÃY HOA Sá»®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190750"/>
            <a:ext cx="4191000" cy="229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-28576" y="967561"/>
            <a:ext cx="495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0000FF"/>
                </a:solidFill>
              </a:rPr>
              <a:t>Quan sát mẫu vật </a:t>
            </a:r>
            <a:r>
              <a:rPr lang="en-US" sz="2400" b="1" smtClean="0">
                <a:solidFill>
                  <a:srgbClr val="0000FF"/>
                </a:solidFill>
              </a:rPr>
              <a:t>và hình sau 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73138" y="3987804"/>
            <a:ext cx="194957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 hoa sữa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14278" y="2190750"/>
            <a:ext cx="202972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 mồng tơi</a:t>
            </a:r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125" y="2722155"/>
            <a:ext cx="4333876" cy="242134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5334000" y="4689127"/>
            <a:ext cx="1058303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algn="l">
              <a:spcBef>
                <a:spcPct val="20000"/>
              </a:spcBef>
              <a:buClr>
                <a:schemeClr val="hlink"/>
              </a:buClr>
              <a:buSzPct val="60000"/>
            </a:pPr>
            <a:r>
              <a:rPr lang="en-US" sz="24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 </a:t>
            </a:r>
            <a:r>
              <a:rPr lang="en-US" sz="24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ổi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645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50">
            <a:extLst>
              <a:ext uri="{FF2B5EF4-FFF2-40B4-BE49-F238E27FC236}"/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3453090"/>
              </p:ext>
            </p:extLst>
          </p:nvPr>
        </p:nvGraphicFramePr>
        <p:xfrm>
          <a:off x="9525" y="1664494"/>
          <a:ext cx="9134474" cy="348615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939057">
                  <a:extLst>
                    <a:ext uri="{9D8B030D-6E8A-4147-A177-3AD203B41FA5}"/>
                  </a:extLst>
                </a:gridCol>
                <a:gridCol w="2443686">
                  <a:extLst>
                    <a:ext uri="{9D8B030D-6E8A-4147-A177-3AD203B41FA5}"/>
                  </a:extLst>
                </a:gridCol>
                <a:gridCol w="3103516">
                  <a:extLst>
                    <a:ext uri="{9D8B030D-6E8A-4147-A177-3AD203B41FA5}"/>
                  </a:extLst>
                </a:gridCol>
                <a:gridCol w="2648215">
                  <a:extLst>
                    <a:ext uri="{9D8B030D-6E8A-4147-A177-3AD203B41FA5}"/>
                  </a:extLst>
                </a:gridCol>
              </a:tblGrid>
              <a:tr h="517202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STT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00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Tên cây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Kiểu xếp lá trên thân và cành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/>
                </a:extLst>
              </a:tr>
              <a:tr h="7872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Có mấy lá mọc từ một mấu thân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Kiểu xếp lá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extLst>
                  <a:ext uri="{0D108BD9-81ED-4DB2-BD59-A6C34878D82A}"/>
                </a:extLst>
              </a:tr>
              <a:tr h="7872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mồng tơi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3000" b="1" i="0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2400" b="1" i="1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extLst>
                  <a:ext uri="{0D108BD9-81ED-4DB2-BD59-A6C34878D82A}"/>
                </a:extLst>
              </a:tr>
              <a:tr h="60729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Cây </a:t>
                      </a:r>
                      <a:r>
                        <a:rPr kumimoji="0" lang="en-US" sz="200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ổi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30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2400" b="1" i="1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extLst>
                  <a:ext uri="{0D108BD9-81ED-4DB2-BD59-A6C34878D82A}"/>
                </a:extLst>
              </a:tr>
              <a:tr h="78717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Cây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hoa</a:t>
                      </a:r>
                      <a:r>
                        <a:rPr kumimoji="0" lang="en-US" sz="200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kumimoji="0" lang="en-US" sz="200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sữa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3000" b="1" i="0" u="none" strike="noStrike" cap="none" normalizeH="0" baseline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vi-VN" sz="2400" b="1" i="1" u="none" strike="noStrike" cap="none" normalizeH="0" baseline="0" dirty="0">
                        <a:ln>
                          <a:noFill/>
                        </a:ln>
                        <a:solidFill>
                          <a:srgbClr val="660033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81" marB="34281" horzOverflow="overflow"/>
                </a:tc>
                <a:extLst>
                  <a:ext uri="{0D108BD9-81ED-4DB2-BD59-A6C34878D82A}"/>
                </a:extLst>
              </a:tr>
            </a:tbl>
          </a:graphicData>
        </a:graphic>
      </p:graphicFrame>
      <p:sp>
        <p:nvSpPr>
          <p:cNvPr id="19" name="Text Box 40"/>
          <p:cNvSpPr txBox="1">
            <a:spLocks noChangeArrowheads="1"/>
          </p:cNvSpPr>
          <p:nvPr/>
        </p:nvSpPr>
        <p:spPr bwMode="auto">
          <a:xfrm>
            <a:off x="6629399" y="3124200"/>
            <a:ext cx="2438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b="1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Mọc cách</a:t>
            </a:r>
            <a:endParaRPr lang="en-US" altLang="en-US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 Box 41"/>
          <p:cNvSpPr txBox="1">
            <a:spLocks noChangeArrowheads="1"/>
          </p:cNvSpPr>
          <p:nvPr/>
        </p:nvSpPr>
        <p:spPr bwMode="auto">
          <a:xfrm>
            <a:off x="6705600" y="3829050"/>
            <a:ext cx="1905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b="1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Mọc đối</a:t>
            </a:r>
          </a:p>
        </p:txBody>
      </p:sp>
      <p:sp>
        <p:nvSpPr>
          <p:cNvPr id="21" name="Text Box 42"/>
          <p:cNvSpPr txBox="1">
            <a:spLocks noChangeArrowheads="1"/>
          </p:cNvSpPr>
          <p:nvPr/>
        </p:nvSpPr>
        <p:spPr bwMode="auto">
          <a:xfrm>
            <a:off x="6562725" y="4400550"/>
            <a:ext cx="25050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b="1" i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Mọc vòng</a:t>
            </a:r>
          </a:p>
        </p:txBody>
      </p:sp>
      <p:sp>
        <p:nvSpPr>
          <p:cNvPr id="22" name="Text Box 43"/>
          <p:cNvSpPr txBox="1">
            <a:spLocks noChangeArrowheads="1"/>
          </p:cNvSpPr>
          <p:nvPr/>
        </p:nvSpPr>
        <p:spPr bwMode="auto">
          <a:xfrm>
            <a:off x="4419600" y="3100388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3" name="Text Box 44"/>
          <p:cNvSpPr txBox="1">
            <a:spLocks noChangeArrowheads="1"/>
          </p:cNvSpPr>
          <p:nvPr/>
        </p:nvSpPr>
        <p:spPr bwMode="auto">
          <a:xfrm>
            <a:off x="4343400" y="3764756"/>
            <a:ext cx="609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24" name="Text Box 45"/>
          <p:cNvSpPr txBox="1">
            <a:spLocks noChangeArrowheads="1"/>
          </p:cNvSpPr>
          <p:nvPr/>
        </p:nvSpPr>
        <p:spPr bwMode="auto">
          <a:xfrm>
            <a:off x="3886200" y="4400550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7 - 9</a:t>
            </a:r>
          </a:p>
        </p:txBody>
      </p:sp>
      <p:sp>
        <p:nvSpPr>
          <p:cNvPr id="26661" name="TextBox 26"/>
          <p:cNvSpPr txBox="1">
            <a:spLocks noChangeArrowheads="1"/>
          </p:cNvSpPr>
          <p:nvPr/>
        </p:nvSpPr>
        <p:spPr bwMode="auto">
          <a:xfrm>
            <a:off x="1226343" y="1010595"/>
            <a:ext cx="6705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HOÀN THÀNH PHIẾU </a:t>
            </a:r>
            <a:r>
              <a:rPr lang="en-US" altLang="en-US" b="1">
                <a:solidFill>
                  <a:srgbClr val="FF0000"/>
                </a:solidFill>
                <a:latin typeface="Arial" charset="0"/>
              </a:rPr>
              <a:t>HỌC </a:t>
            </a:r>
            <a:r>
              <a:rPr lang="en-US" altLang="en-US" b="1" smtClean="0">
                <a:solidFill>
                  <a:srgbClr val="FF0000"/>
                </a:solidFill>
                <a:latin typeface="Arial" charset="0"/>
              </a:rPr>
              <a:t>TẬP SAU:</a:t>
            </a:r>
            <a:endParaRPr lang="en-US" altLang="en-US" b="1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7507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2.Các kiểu xếp lá trên thân và cành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</p:spTree>
    <p:extLst>
      <p:ext uri="{BB962C8B-B14F-4D97-AF65-F5344CB8AC3E}">
        <p14:creationId xmlns:p14="http://schemas.microsoft.com/office/powerpoint/2010/main" val="25968215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áº¿t quáº£ hÃ¬nh áº£nh cho lÃ¡ má»ng tÆ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9594"/>
            <a:ext cx="433387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/>
            </a:extLst>
          </p:cNvPr>
          <p:cNvSpPr/>
          <p:nvPr/>
        </p:nvSpPr>
        <p:spPr>
          <a:xfrm>
            <a:off x="1" y="2525316"/>
            <a:ext cx="4333874" cy="2857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mồng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tơi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cách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1" name="Rectangle 10">
            <a:extLst>
              <a:ext uri="{FF2B5EF4-FFF2-40B4-BE49-F238E27FC236}"/>
            </a:extLst>
          </p:cNvPr>
          <p:cNvSpPr/>
          <p:nvPr/>
        </p:nvSpPr>
        <p:spPr>
          <a:xfrm>
            <a:off x="4657725" y="2493169"/>
            <a:ext cx="4486276" cy="2857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dừa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cạn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đối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/>
            </a:extLst>
          </p:cNvPr>
          <p:cNvSpPr/>
          <p:nvPr/>
        </p:nvSpPr>
        <p:spPr>
          <a:xfrm>
            <a:off x="5829300" y="4850606"/>
            <a:ext cx="2895600" cy="285750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chemeClr val="tx1"/>
                </a:solidFill>
              </a:rPr>
              <a:t>Lá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hoa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sữa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mọc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vòng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27655" name="Rectangle 1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0" y="19050"/>
            <a:ext cx="43561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12" descr="Káº¿t quáº£ hÃ¬nh áº£nh cho lÃ¡ dá»«a cáº¡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521494"/>
            <a:ext cx="44958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33688"/>
            <a:ext cx="4333874" cy="2344936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/>
            </a:extLst>
          </p:cNvPr>
          <p:cNvSpPr/>
          <p:nvPr/>
        </p:nvSpPr>
        <p:spPr>
          <a:xfrm>
            <a:off x="1" y="4749998"/>
            <a:ext cx="4333875" cy="428625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ngũ gia bì (mọc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1" y="2833687"/>
            <a:ext cx="4495800" cy="230981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/>
            </a:extLst>
          </p:cNvPr>
          <p:cNvSpPr/>
          <p:nvPr/>
        </p:nvSpPr>
        <p:spPr>
          <a:xfrm>
            <a:off x="4657726" y="4842545"/>
            <a:ext cx="4486275" cy="28575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hoa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sữa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vòng</a:t>
            </a:r>
            <a:r>
              <a:rPr lang="en-US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09304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áº¿t quáº£ hÃ¬nh áº£nh cho CÃU Há»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37909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/>
            </a:extLst>
          </p:cNvPr>
          <p:cNvSpPr/>
          <p:nvPr/>
        </p:nvSpPr>
        <p:spPr>
          <a:xfrm>
            <a:off x="1752600" y="666750"/>
            <a:ext cx="5638800" cy="2057400"/>
          </a:xfrm>
          <a:prstGeom prst="cloudCallout">
            <a:avLst>
              <a:gd name="adj1" fmla="val -48374"/>
              <a:gd name="adj2" fmla="val 584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Nhìn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le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Vì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sao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so le </a:t>
            </a:r>
            <a:r>
              <a:rPr lang="en-US" sz="28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3762375" y="3714750"/>
            <a:ext cx="5381625" cy="1428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pic>
        <p:nvPicPr>
          <p:cNvPr id="7" name="Picture 2" descr="Káº¿t quáº£ hÃ¬nh áº£nh cho lÃ¡ má»ng tÆ¡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1" y="2876550"/>
            <a:ext cx="43338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61037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4" name="Rectangle 3"/>
          <p:cNvSpPr/>
          <p:nvPr/>
        </p:nvSpPr>
        <p:spPr>
          <a:xfrm>
            <a:off x="388144" y="1732800"/>
            <a:ext cx="8382000" cy="16435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Bef>
                <a:spcPct val="20000"/>
              </a:spcBef>
            </a:pPr>
            <a:r>
              <a:rPr lang="en-US" sz="2000" b="1">
                <a:solidFill>
                  <a:srgbClr val="0000FF"/>
                </a:solidFill>
              </a:rPr>
              <a:t>- </a:t>
            </a:r>
            <a:r>
              <a:rPr lang="en-US" sz="2400" b="1">
                <a:solidFill>
                  <a:srgbClr val="0000FF"/>
                </a:solidFill>
              </a:rPr>
              <a:t>C</a:t>
            </a:r>
            <a:r>
              <a:rPr lang="en-US" sz="2400" b="1" smtClean="0">
                <a:solidFill>
                  <a:srgbClr val="0000FF"/>
                </a:solidFill>
              </a:rPr>
              <a:t>ó </a:t>
            </a:r>
            <a:r>
              <a:rPr lang="en-US" sz="2400" b="1">
                <a:solidFill>
                  <a:srgbClr val="0000FF"/>
                </a:solidFill>
              </a:rPr>
              <a:t>3 </a:t>
            </a:r>
            <a:r>
              <a:rPr lang="en-US" sz="2400" b="1" smtClean="0">
                <a:solidFill>
                  <a:srgbClr val="0000FF"/>
                </a:solidFill>
              </a:rPr>
              <a:t>kiểu xếp lá trên cây: </a:t>
            </a:r>
            <a:r>
              <a:rPr lang="en-US" sz="2400" b="1">
                <a:solidFill>
                  <a:srgbClr val="0000FF"/>
                </a:solidFill>
              </a:rPr>
              <a:t>Mọc cách, mọc đối, mọc vòng .</a:t>
            </a:r>
          </a:p>
          <a:p>
            <a:pPr marL="342900" indent="-342900" algn="just">
              <a:spcBef>
                <a:spcPct val="20000"/>
              </a:spcBef>
            </a:pPr>
            <a:r>
              <a:rPr lang="en-US" sz="2400" b="1" smtClean="0">
                <a:solidFill>
                  <a:srgbClr val="0000FF"/>
                </a:solidFill>
              </a:rPr>
              <a:t>- </a:t>
            </a:r>
            <a:r>
              <a:rPr lang="en-US" sz="2400" b="1">
                <a:solidFill>
                  <a:srgbClr val="0000FF"/>
                </a:solidFill>
              </a:rPr>
              <a:t>Lá trên các mấu thân xếp so le nhau giúp lá nhận được nhiều ánh sáng.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949136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2.Các kiểu xếp lá trên thân và cành</a:t>
            </a:r>
            <a:endParaRPr lang="en-US" sz="28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5" descr="viet3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1167788"/>
            <a:ext cx="685800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8999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áº¿t quáº£ hÃ¬nh áº£nh cho CÃU Há»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7350"/>
            <a:ext cx="37909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loud Callout 5">
            <a:extLst>
              <a:ext uri="{FF2B5EF4-FFF2-40B4-BE49-F238E27FC236}"/>
            </a:extLst>
          </p:cNvPr>
          <p:cNvSpPr/>
          <p:nvPr/>
        </p:nvSpPr>
        <p:spPr>
          <a:xfrm>
            <a:off x="2286000" y="666750"/>
            <a:ext cx="5181600" cy="1714500"/>
          </a:xfrm>
          <a:prstGeom prst="cloudCallout">
            <a:avLst>
              <a:gd name="adj1" fmla="val -48374"/>
              <a:gd name="adj2" fmla="val 5845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just" eaLnBrk="1" hangingPunct="1">
              <a:defRPr/>
            </a:pPr>
            <a:r>
              <a:rPr lang="en-US" sz="2800" smtClean="0">
                <a:solidFill>
                  <a:srgbClr val="C00000"/>
                </a:solidFill>
                <a:cs typeface="Arial" pitchFamily="34" charset="0"/>
              </a:rPr>
              <a:t>Lá có vai trò gì trong việc bảo </a:t>
            </a:r>
            <a:r>
              <a:rPr lang="en-US" sz="2800">
                <a:solidFill>
                  <a:srgbClr val="C00000"/>
                </a:solidFill>
                <a:cs typeface="Arial" pitchFamily="34" charset="0"/>
              </a:rPr>
              <a:t>vệ môi </a:t>
            </a:r>
            <a:r>
              <a:rPr lang="en-US" sz="2800" smtClean="0">
                <a:solidFill>
                  <a:srgbClr val="C00000"/>
                </a:solidFill>
                <a:cs typeface="Arial" pitchFamily="34" charset="0"/>
              </a:rPr>
              <a:t>trường?</a:t>
            </a:r>
            <a:endParaRPr lang="en-US" sz="2800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762375" y="3714750"/>
            <a:ext cx="5381625" cy="14287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4200" y="2543085"/>
            <a:ext cx="5943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en-US" sz="2400" smtClean="0">
                <a:solidFill>
                  <a:srgbClr val="0000FF"/>
                </a:solidFill>
              </a:rPr>
              <a:t>Điều hòa không khí, hạn </a:t>
            </a:r>
            <a:r>
              <a:rPr lang="en-US" sz="2400">
                <a:solidFill>
                  <a:srgbClr val="0000FF"/>
                </a:solidFill>
              </a:rPr>
              <a:t>chế một số thiên tai ảnh hưởng tới môi trường (hạn hán, lũ lụt, lũ quét, sạt lở đất, xói mòn đất, tốc độ gió…)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-28575" y="4914900"/>
            <a:ext cx="38100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7186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8" name="AutoShape 2"/>
          <p:cNvSpPr>
            <a:spLocks noChangeArrowheads="1"/>
          </p:cNvSpPr>
          <p:nvPr/>
        </p:nvSpPr>
        <p:spPr bwMode="gray">
          <a:xfrm>
            <a:off x="3505345" y="1040540"/>
            <a:ext cx="4241800" cy="1048075"/>
          </a:xfrm>
          <a:prstGeom prst="roundRect">
            <a:avLst>
              <a:gd name="adj" fmla="val 11505"/>
            </a:avLst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1059" name="AutoShape 3"/>
          <p:cNvSpPr>
            <a:spLocks noChangeArrowheads="1"/>
          </p:cNvSpPr>
          <p:nvPr/>
        </p:nvSpPr>
        <p:spPr bwMode="gray">
          <a:xfrm>
            <a:off x="3675163" y="2277442"/>
            <a:ext cx="4249637" cy="903070"/>
          </a:xfrm>
          <a:prstGeom prst="roundRect">
            <a:avLst>
              <a:gd name="adj" fmla="val 11505"/>
            </a:avLst>
          </a:prstGeom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1060" name="AutoShape 4"/>
          <p:cNvSpPr>
            <a:spLocks noChangeArrowheads="1"/>
          </p:cNvSpPr>
          <p:nvPr/>
        </p:nvSpPr>
        <p:spPr bwMode="gray">
          <a:xfrm>
            <a:off x="3638102" y="3543984"/>
            <a:ext cx="4241800" cy="905742"/>
          </a:xfrm>
          <a:prstGeom prst="roundRect">
            <a:avLst>
              <a:gd name="adj" fmla="val 11505"/>
            </a:avLst>
          </a:prstGeom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01062" name="Text Box 6"/>
          <p:cNvSpPr txBox="1">
            <a:spLocks noChangeArrowheads="1"/>
          </p:cNvSpPr>
          <p:nvPr/>
        </p:nvSpPr>
        <p:spPr bwMode="gray">
          <a:xfrm>
            <a:off x="4058444" y="1065519"/>
            <a:ext cx="35814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Trao đổi khí, thoát hơi nước;</a:t>
            </a:r>
            <a:endParaRPr lang="en-US" sz="1600" b="1">
              <a:solidFill>
                <a:srgbClr val="000000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Tham gia vào quá trình quang hợp.</a:t>
            </a: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1063" name="Text Box 7"/>
          <p:cNvSpPr txBox="1">
            <a:spLocks noChangeArrowheads="1"/>
          </p:cNvSpPr>
          <p:nvPr/>
        </p:nvSpPr>
        <p:spPr bwMode="gray">
          <a:xfrm>
            <a:off x="4094164" y="2375034"/>
            <a:ext cx="3602037" cy="70788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Do cây thiếu nước</a:t>
            </a:r>
            <a:endParaRPr lang="en-US" sz="1600" b="1">
              <a:solidFill>
                <a:srgbClr val="000000"/>
              </a:solidFill>
              <a:cs typeface="Arial" charset="0"/>
            </a:endParaRPr>
          </a:p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Do trời rét</a:t>
            </a: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1064" name="Text Box 8"/>
          <p:cNvSpPr txBox="1">
            <a:spLocks noChangeArrowheads="1"/>
          </p:cNvSpPr>
          <p:nvPr/>
        </p:nvSpPr>
        <p:spPr bwMode="gray">
          <a:xfrm>
            <a:off x="4171157" y="3589659"/>
            <a:ext cx="3506787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Tx/>
              <a:buChar char="•"/>
            </a:pPr>
            <a:r>
              <a:rPr lang="en-US" sz="1600" b="1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sz="1600" b="1" smtClean="0">
                <a:solidFill>
                  <a:srgbClr val="000000"/>
                </a:solidFill>
                <a:cs typeface="Arial" charset="0"/>
              </a:rPr>
              <a:t>Làm tranh vẽ với chủ đề “Em yêu thiên nhiên”</a:t>
            </a:r>
            <a:endParaRPr lang="en-US" sz="1600" b="1">
              <a:solidFill>
                <a:srgbClr val="000000"/>
              </a:solidFill>
              <a:cs typeface="Arial" charset="0"/>
            </a:endParaRPr>
          </a:p>
          <a:p>
            <a:pPr algn="l">
              <a:spcBef>
                <a:spcPct val="50000"/>
              </a:spcBef>
            </a:pPr>
            <a:endParaRPr lang="en-US" sz="1600" b="1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301067" name="AutoShape 11"/>
          <p:cNvSpPr>
            <a:spLocks noChangeArrowheads="1"/>
          </p:cNvSpPr>
          <p:nvPr/>
        </p:nvSpPr>
        <p:spPr bwMode="gray">
          <a:xfrm>
            <a:off x="3653976" y="3805075"/>
            <a:ext cx="482600" cy="285750"/>
          </a:xfrm>
          <a:prstGeom prst="rightArrow">
            <a:avLst>
              <a:gd name="adj1" fmla="val 50000"/>
              <a:gd name="adj2" fmla="val 5277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grpSp>
        <p:nvGrpSpPr>
          <p:cNvPr id="301069" name="Group 13"/>
          <p:cNvGrpSpPr>
            <a:grpSpLocks/>
          </p:cNvGrpSpPr>
          <p:nvPr/>
        </p:nvGrpSpPr>
        <p:grpSpPr bwMode="auto">
          <a:xfrm>
            <a:off x="268632" y="3279353"/>
            <a:ext cx="3459550" cy="1337195"/>
            <a:chOff x="471" y="272"/>
            <a:chExt cx="1161" cy="1539"/>
          </a:xfrm>
        </p:grpSpPr>
        <p:sp>
          <p:nvSpPr>
            <p:cNvPr id="301070" name="Oval 14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071" name="AutoShape 15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072" name="Group 16"/>
          <p:cNvGrpSpPr>
            <a:grpSpLocks/>
          </p:cNvGrpSpPr>
          <p:nvPr/>
        </p:nvGrpSpPr>
        <p:grpSpPr bwMode="auto">
          <a:xfrm>
            <a:off x="209668" y="2019626"/>
            <a:ext cx="3599762" cy="1545252"/>
            <a:chOff x="471" y="272"/>
            <a:chExt cx="1161" cy="1539"/>
          </a:xfrm>
        </p:grpSpPr>
        <p:sp>
          <p:nvSpPr>
            <p:cNvPr id="301073" name="Oval 17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074" name="AutoShape 18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ln>
              <a:headEnd/>
              <a:tailEnd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01075" name="Group 19"/>
          <p:cNvGrpSpPr>
            <a:grpSpLocks/>
          </p:cNvGrpSpPr>
          <p:nvPr/>
        </p:nvGrpSpPr>
        <p:grpSpPr bwMode="auto">
          <a:xfrm>
            <a:off x="268631" y="742950"/>
            <a:ext cx="3534597" cy="1433513"/>
            <a:chOff x="471" y="272"/>
            <a:chExt cx="1161" cy="1539"/>
          </a:xfrm>
        </p:grpSpPr>
        <p:sp>
          <p:nvSpPr>
            <p:cNvPr id="301076" name="Oval 20"/>
            <p:cNvSpPr>
              <a:spLocks noChangeArrowheads="1"/>
            </p:cNvSpPr>
            <p:nvPr/>
          </p:nvSpPr>
          <p:spPr bwMode="gray">
            <a:xfrm>
              <a:off x="471" y="1438"/>
              <a:ext cx="1159" cy="362"/>
            </a:xfrm>
            <a:prstGeom prst="ellipse">
              <a:avLst/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  <p:sp>
          <p:nvSpPr>
            <p:cNvPr id="301077" name="AutoShape 21"/>
            <p:cNvSpPr>
              <a:spLocks noChangeArrowheads="1"/>
            </p:cNvSpPr>
            <p:nvPr/>
          </p:nvSpPr>
          <p:spPr bwMode="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ln>
              <a:headEnd/>
              <a:tailEnd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01078" name="Text Box 22"/>
          <p:cNvSpPr txBox="1">
            <a:spLocks noChangeArrowheads="1"/>
          </p:cNvSpPr>
          <p:nvPr/>
        </p:nvSpPr>
        <p:spPr bwMode="white">
          <a:xfrm>
            <a:off x="276914" y="1250185"/>
            <a:ext cx="346527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  </a:t>
            </a:r>
            <a:r>
              <a:rPr lang="en-US" sz="2000" b="1">
                <a:solidFill>
                  <a:srgbClr val="FF0000"/>
                </a:solidFill>
              </a:rPr>
              <a:t>Lá cây có vai trò gì đối với cây?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01079" name="Text Box 23"/>
          <p:cNvSpPr txBox="1">
            <a:spLocks noChangeArrowheads="1"/>
          </p:cNvSpPr>
          <p:nvPr/>
        </p:nvSpPr>
        <p:spPr bwMode="white">
          <a:xfrm>
            <a:off x="335165" y="2396518"/>
            <a:ext cx="3078163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000" b="1">
                <a:solidFill>
                  <a:srgbClr val="FF0000"/>
                </a:solidFill>
              </a:rPr>
              <a:t>Vậy tại sao mùa thu và mùa đông lá cây lại ngả vàng và rụng?</a:t>
            </a:r>
            <a:endParaRPr lang="en-US" sz="2000" b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301080" name="Text Box 24"/>
          <p:cNvSpPr txBox="1">
            <a:spLocks noChangeArrowheads="1"/>
          </p:cNvSpPr>
          <p:nvPr/>
        </p:nvSpPr>
        <p:spPr bwMode="white">
          <a:xfrm>
            <a:off x="687732" y="3753928"/>
            <a:ext cx="2514600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003300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2400" b="1">
                <a:solidFill>
                  <a:srgbClr val="FFFFFF"/>
                </a:solidFill>
                <a:cs typeface="Arial" charset="0"/>
              </a:rPr>
              <a:t>  </a:t>
            </a:r>
            <a:r>
              <a:rPr lang="en-US" sz="2000" b="1">
                <a:solidFill>
                  <a:srgbClr val="FF0000"/>
                </a:solidFill>
              </a:rPr>
              <a:t>Vậy chúng ta làm gì với lá rụng?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1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5" name="AutoShape 10"/>
          <p:cNvSpPr>
            <a:spLocks noChangeArrowheads="1"/>
          </p:cNvSpPr>
          <p:nvPr/>
        </p:nvSpPr>
        <p:spPr bwMode="gray">
          <a:xfrm>
            <a:off x="3722222" y="2649377"/>
            <a:ext cx="482600" cy="285750"/>
          </a:xfrm>
          <a:prstGeom prst="rightArrow">
            <a:avLst>
              <a:gd name="adj1" fmla="val 50000"/>
              <a:gd name="adj2" fmla="val 5277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6" name="AutoShape 9"/>
          <p:cNvSpPr>
            <a:spLocks noChangeArrowheads="1"/>
          </p:cNvSpPr>
          <p:nvPr/>
        </p:nvSpPr>
        <p:spPr bwMode="gray">
          <a:xfrm>
            <a:off x="3639690" y="1349155"/>
            <a:ext cx="482600" cy="285750"/>
          </a:xfrm>
          <a:prstGeom prst="rightArrow">
            <a:avLst>
              <a:gd name="adj1" fmla="val 50000"/>
              <a:gd name="adj2" fmla="val 52778"/>
            </a:avLst>
          </a:prstGeom>
          <a:ln>
            <a:headEnd/>
            <a:tailEnd/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609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1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1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10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10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0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1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30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1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01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01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1058" grpId="0" animBg="1"/>
      <p:bldP spid="301059" grpId="0" animBg="1"/>
      <p:bldP spid="301060" grpId="0" animBg="1"/>
      <p:bldP spid="301062" grpId="0"/>
      <p:bldP spid="301063" grpId="0"/>
      <p:bldP spid="301064" grpId="0"/>
      <p:bldP spid="301067" grpId="0" animBg="1"/>
      <p:bldP spid="301078" grpId="0"/>
      <p:bldP spid="301079" grpId="0"/>
      <p:bldP spid="301080" grpId="0"/>
      <p:bldP spid="25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1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" y="14287"/>
            <a:ext cx="9158287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25" name="Rectangle 45"/>
          <p:cNvSpPr>
            <a:spLocks noGrp="1" noChangeArrowheads="1"/>
          </p:cNvSpPr>
          <p:nvPr>
            <p:ph type="title"/>
          </p:nvPr>
        </p:nvSpPr>
        <p:spPr>
          <a:xfrm>
            <a:off x="381000" y="1600200"/>
            <a:ext cx="8305800" cy="594122"/>
          </a:xfrm>
        </p:spPr>
        <p:txBody>
          <a:bodyPr>
            <a:prstTxWarp prst="textWave2">
              <a:avLst>
                <a:gd name="adj1" fmla="val 12500"/>
                <a:gd name="adj2" fmla="val 459"/>
              </a:avLst>
            </a:prstTxWarp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Brush Script MT" pitchFamily="66" charset="0"/>
                <a:cs typeface="Arial" pitchFamily="34" charset="0"/>
              </a:rPr>
              <a:t>HỘI THI SÁNG TẠO TRANH TỪ LÁ CÂY</a:t>
            </a:r>
            <a:endParaRPr lang="en-US" sz="3600">
              <a:solidFill>
                <a:srgbClr val="FF0000"/>
              </a:solidFill>
              <a:latin typeface="Brush Script MT" pitchFamily="66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87999" y="2550527"/>
            <a:ext cx="5782289" cy="643354"/>
          </a:xfrm>
          <a:prstGeom prst="rect">
            <a:avLst/>
          </a:prstGeom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b="1" cap="all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CHỦ ĐỀ “EM YÊU THIÊN NHIÊN”</a:t>
            </a:r>
            <a:endParaRPr lang="en-US" sz="2800" b="1" cap="all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040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066800" y="400050"/>
            <a:ext cx="6553200" cy="12001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Times New Roman"/>
                <a:cs typeface="Times New Roman"/>
              </a:rPr>
              <a:t>Hướng dẫn về nhà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1" y="1754604"/>
            <a:ext cx="82295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2400" b="1">
                <a:solidFill>
                  <a:srgbClr val="0000FF"/>
                </a:solidFill>
              </a:rPr>
              <a:t>- Học bài và trả lời câu hỏi cuối sách, làm bài tập SGK </a:t>
            </a:r>
            <a:r>
              <a:rPr lang="pt-BR" sz="2400" b="1" smtClean="0">
                <a:solidFill>
                  <a:srgbClr val="0000FF"/>
                </a:solidFill>
              </a:rPr>
              <a:t>trang 64</a:t>
            </a:r>
            <a:r>
              <a:rPr lang="pt-BR" sz="2400" b="1">
                <a:solidFill>
                  <a:srgbClr val="0000FF"/>
                </a:solidFill>
              </a:rPr>
              <a:t>.</a:t>
            </a:r>
            <a:endParaRPr lang="en-US" sz="2400" b="1">
              <a:solidFill>
                <a:srgbClr val="0000FF"/>
              </a:solidFill>
            </a:endParaRPr>
          </a:p>
          <a:p>
            <a:pPr algn="just"/>
            <a:r>
              <a:rPr lang="pt-BR" sz="2400" b="1">
                <a:solidFill>
                  <a:srgbClr val="0000FF"/>
                </a:solidFill>
              </a:rPr>
              <a:t>- Đọc phần Em có biết ?</a:t>
            </a:r>
            <a:endParaRPr lang="en-US" sz="2400" b="1">
              <a:solidFill>
                <a:srgbClr val="0000FF"/>
              </a:solidFill>
            </a:endParaRPr>
          </a:p>
          <a:p>
            <a:pPr algn="just"/>
            <a:r>
              <a:rPr lang="pt-BR" sz="2400" b="1">
                <a:solidFill>
                  <a:srgbClr val="0000FF"/>
                </a:solidFill>
              </a:rPr>
              <a:t>- </a:t>
            </a:r>
            <a:r>
              <a:rPr lang="nl-NL" sz="2400" b="1">
                <a:solidFill>
                  <a:srgbClr val="0000FF"/>
                </a:solidFill>
              </a:rPr>
              <a:t>Đọc và tìm hiểu trước nội dung bài 20 “ Cấu tạo trong của phiến lá”.</a:t>
            </a:r>
            <a:endParaRPr lang="en-US" sz="2400" b="1">
              <a:solidFill>
                <a:srgbClr val="0000FF"/>
              </a:solidFill>
            </a:endParaRPr>
          </a:p>
        </p:txBody>
      </p:sp>
      <p:sp>
        <p:nvSpPr>
          <p:cNvPr id="6" name="Rectangle 5"/>
          <p:cNvSpPr/>
          <p:nvPr/>
        </p:nvSpPr>
        <p:spPr bwMode="auto">
          <a:xfrm>
            <a:off x="-9525" y="4914900"/>
            <a:ext cx="7696200" cy="2286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496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1F1C8F-AD15-43A3-A1E8-4D7A8B6A0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-359118"/>
            <a:ext cx="909536" cy="1304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854DBED-202C-4E30-ADB9-29A806891A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634073" y="593028"/>
            <a:ext cx="358778" cy="3825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382A71C-C6C6-4B2B-B6D7-C1284E6F3179}"/>
              </a:ext>
            </a:extLst>
          </p:cNvPr>
          <p:cNvSpPr/>
          <p:nvPr/>
        </p:nvSpPr>
        <p:spPr>
          <a:xfrm>
            <a:off x="2079152" y="438043"/>
            <a:ext cx="48397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 TÌM 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MẬT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4035B70-DA76-4198-A5DE-BD8CDA3DE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99" y="2377436"/>
            <a:ext cx="1794491" cy="2056225"/>
          </a:xfrm>
          <a:prstGeom prst="rect">
            <a:avLst/>
          </a:prstGeom>
        </p:spPr>
      </p:pic>
      <p:pic>
        <p:nvPicPr>
          <p:cNvPr id="12" name="Picture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679AEDE8-5E95-465A-BEAA-8F62913B56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3" t="31111" r="4017" b="36923"/>
          <a:stretch/>
        </p:blipFill>
        <p:spPr>
          <a:xfrm>
            <a:off x="3489392" y="1276350"/>
            <a:ext cx="2057400" cy="7098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2213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487 L -0.0707 0.15695 L -0.20911 0.1963 C -0.21732 0.20348 -0.21393 0.20301 -0.21875 0.20301 L -0.34557 0.31088 " pathEditMode="relative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0" y="1714500"/>
            <a:ext cx="9144000" cy="800100"/>
          </a:xfrm>
        </p:spPr>
        <p:txBody>
          <a:bodyPr>
            <a:prstTxWarp prst="textWave1">
              <a:avLst/>
            </a:prstTxWarp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3200" b="1" cap="all" smtClean="0">
                <a:ln/>
                <a:solidFill>
                  <a:srgbClr val="FF00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Arial" pitchFamily="34" charset="0"/>
                <a:cs typeface="Arial" pitchFamily="34" charset="0"/>
              </a:rPr>
              <a:t>XIN CHÂN THÀNH CẢM ƠN QUÝ THẦY CÔ VÀ CÁC EM HỌC SINH</a:t>
            </a:r>
            <a:endParaRPr lang="en-US" sz="3200" b="1" cap="all">
              <a:ln/>
              <a:solidFill>
                <a:srgbClr val="FF00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038600" y="4400550"/>
            <a:ext cx="1676400" cy="40005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569" y="4162773"/>
            <a:ext cx="769128" cy="88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410389" y="3568350"/>
            <a:ext cx="1358462" cy="133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3816297" y="3568350"/>
            <a:ext cx="1252269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6232998" y="3606450"/>
            <a:ext cx="1252269" cy="133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907978" y="3642527"/>
            <a:ext cx="1252269" cy="1330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01DD4BA8-7CCF-47D4-84E6-7512857CA4C1}"/>
              </a:ext>
            </a:extLst>
          </p:cNvPr>
          <p:cNvSpPr/>
          <p:nvPr/>
        </p:nvSpPr>
        <p:spPr>
          <a:xfrm>
            <a:off x="4102831" y="3856705"/>
            <a:ext cx="51841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6A2AB77-2AB1-47B2-9F8B-394DF01A77A7}"/>
              </a:ext>
            </a:extLst>
          </p:cNvPr>
          <p:cNvSpPr/>
          <p:nvPr/>
        </p:nvSpPr>
        <p:spPr>
          <a:xfrm>
            <a:off x="830414" y="4019550"/>
            <a:ext cx="51841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C5A2E906-0AEA-42EE-B3B6-A17379591328}"/>
              </a:ext>
            </a:extLst>
          </p:cNvPr>
          <p:cNvSpPr/>
          <p:nvPr/>
        </p:nvSpPr>
        <p:spPr>
          <a:xfrm>
            <a:off x="6531047" y="4030761"/>
            <a:ext cx="51841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566BF22D-F2EA-42C1-8CC8-7E3BB5684172}"/>
              </a:ext>
            </a:extLst>
          </p:cNvPr>
          <p:cNvSpPr/>
          <p:nvPr/>
        </p:nvSpPr>
        <p:spPr>
          <a:xfrm>
            <a:off x="8232510" y="4019550"/>
            <a:ext cx="518412" cy="7001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1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-359118"/>
            <a:ext cx="909536" cy="13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561758" y="492369"/>
            <a:ext cx="358778" cy="382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582242" y="-524625"/>
            <a:ext cx="6976422" cy="29397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9A985F7-7BC9-433D-8975-63CA3082EA0F}"/>
              </a:ext>
            </a:extLst>
          </p:cNvPr>
          <p:cNvSpPr txBox="1"/>
          <p:nvPr/>
        </p:nvSpPr>
        <p:spPr>
          <a:xfrm>
            <a:off x="2864281" y="301852"/>
            <a:ext cx="3415438" cy="80791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pt-BR" sz="2400" b="1">
                <a:solidFill>
                  <a:srgbClr val="FF0000"/>
                </a:solidFill>
              </a:rPr>
              <a:t>Cơ quan sinh dưỡng của cây gồm: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CEEF7832-EC8B-42B9-BA33-2160D3D5FF5B}"/>
              </a:ext>
            </a:extLst>
          </p:cNvPr>
          <p:cNvSpPr txBox="1"/>
          <p:nvPr/>
        </p:nvSpPr>
        <p:spPr>
          <a:xfrm>
            <a:off x="2134908" y="1336604"/>
            <a:ext cx="5423756" cy="900247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557213" indent="-557213" algn="just">
              <a:buAutoNum type="alphaUcPeriod"/>
            </a:pP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                    C</a:t>
            </a:r>
            <a:r>
              <a:rPr 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Rễ, thân, lá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57213" indent="-557213" algn="just">
              <a:buAutoNum type="alphaUcPeriod"/>
            </a:pP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                    D</a:t>
            </a:r>
            <a:r>
              <a:rPr 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="" xmlns:a16="http://schemas.microsoft.com/office/drawing/2014/main" id="{AD649D63-162A-47E2-B166-0042782D6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0" y="3577875"/>
            <a:ext cx="527726" cy="55766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 bwMode="auto">
          <a:xfrm>
            <a:off x="0" y="4879442"/>
            <a:ext cx="9144000" cy="26405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08095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6563 0.27153 L -0.09427 0.2632 L -0.1793 0.32199 L -0.29401 0.34028 L -0.31719 0.34028 L -0.40677 0.34352 L -0.47435 0.35533 C -0.47735 0.35648 -0.48047 0.35741 -0.4836 0.3588 C -0.48542 0.35973 -0.48724 0.36158 -0.48907 0.36204 C -0.49076 0.36273 -0.49271 0.36204 -0.49453 0.36204 L -0.55105 0.37871 C -0.56836 0.39144 -0.553 0.38195 -0.5668 0.38727 C -0.57162 0.38912 -0.58138 0.39398 -0.58138 0.39422 L -0.76355 0.41736 C -0.76693 0.41621 -0.77045 0.41528 -0.77383 0.41412 C -0.77591 0.4132 -0.78021 0.41065 -0.78021 0.41088 L -0.83841 0.42755 L -0.85795 0.58195 L -0.86901 0.59699 L -0.89753 0.51621 L -0.83659 0.51459 C -0.82943 0.5257 -0.83216 0.52107 -0.82826 0.52801 L -0.77279 0.58681 C -0.76927 0.59144 -0.76758 0.5956 -0.76355 0.59699 C -0.76302 0.59723 -0.76237 0.59699 -0.76172 0.59699 L -0.73034 0.60857 L -0.72292 0.61366 C -0.72201 0.61412 -0.72123 0.61505 -0.72019 0.61551 C -0.71836 0.61574 -0.71654 0.61551 -0.71459 0.61551 L -0.65352 0.60695 C -0.65065 0.60648 -0.64414 0.60556 -0.64076 0.60371 C -0.63412 0.6 -0.63802 0.60023 -0.63516 0.60023 L -0.58516 0.55324 C -0.57696 0.54584 -0.57969 0.55 -0.57591 0.54329 L -0.5362 0.50278 C -0.52852 0.49769 -0.53138 0.49792 -0.52787 0.49792 L -0.51302 0.50116 C -0.5112 0.50533 -0.50899 0.50857 -0.50756 0.51297 C -0.50651 0.51598 -0.50651 0.51991 -0.5056 0.52315 L -0.50469 0.52639 L -0.50013 0.54167 L -0.45664 0.5081 C -0.45417 0.50648 -0.4517 0.5051 -0.44935 0.50278 C -0.44831 0.50209 -0.44649 0.49954 -0.44649 0.49977 L -0.39206 0.47107 L -0.34115 0.45093 L -0.32266 0.45093 L -0.28659 0.44607 C -0.26133 0.44815 -0.27357 0.44769 -0.24961 0.44769 L -0.17748 0.46273 C -0.17435 0.46435 -0.17136 0.46644 -0.16823 0.46783 C -0.16224 0.47014 -0.15703 0.46945 -0.15078 0.46945 L -0.06198 0.48611 C -0.0586 0.48727 -0.05521 0.48843 -0.05183 0.48959 C -0.04935 0.49028 -0.04688 0.49051 -0.0444 0.49121 C -0.0323 0.49468 -0.03776 0.49468 -0.03334 0.49468 L -0.00365 0.53982 L -0.02865 0.59699 L -0.1461 0.4257 L -0.19779 0.55324 L -0.20248 0.58681 L -0.22748 0.58357 C -0.23021 0.58125 -0.23295 0.57894 -0.23581 0.57662 C -0.23763 0.57547 -0.24141 0.57338 -0.24141 0.57361 L -0.30508 0.52153 C -0.30821 0.52037 -0.31133 0.51968 -0.31433 0.51806 C -0.31719 0.51667 -0.31993 0.51459 -0.32266 0.51297 C -0.32357 0.5125 -0.32448 0.51158 -0.32552 0.51135 C -0.32696 0.51088 -0.32839 0.51042 -0.32995 0.50973 C -0.3323 0.50857 -0.33269 0.5081 -0.33464 0.50648 L -0.40495 0.46435 L -0.41498 0.46273 L -0.45209 0.45764 L -0.47058 0.52153 L -0.47058 0.54491 L -0.47149 0.58519 L -0.46966 0.61366 L -0.23308 0.48125 L -0.22474 0.4794 L -0.2043 0.61204 " pathEditMode="relative" rAng="0" ptsTypes="AAAAAAAAAAAAAAAAAAAAAAAAAAAAAAAAAAAAAAAAAAAAAAAAAAAAAAAAAAAAAAAAAAAAAAAAAAAAAAAAA">
                                      <p:cBhvr>
                                        <p:cTn id="27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1528 L -0.05404 0.24074 L -0.06055 0.38403 C -0.05964 0.39005 -0.05885 0.39607 -0.05768 0.40208 C -0.05703 0.40556 -0.05495 0.41181 -0.05495 0.41181 L -0.02253 0.52708 C -0.01953 0.54468 -0.02122 0.53843 -0.01888 0.54699 L -0.01797 0.60625 L -0.09193 0.44653 L -0.01797 0.32639 L -0.2263 0.40857 L -0.23464 0.40857 L -0.41615 0.38889 L -0.23464 0.54352 L -0.46328 0.53704 L -0.53281 0.5338 C -0.53711 0.5294 -0.54128 0.52431 -0.5457 0.5206 C -0.54896 0.51782 -0.55586 0.51389 -0.55586 0.51389 L -0.67162 0.42176 C -0.67904 0.41968 -0.68659 0.41782 -0.69388 0.41528 L -0.70313 0.41181 L -0.74479 0.41852 L -0.75508 0.42014 L -0.79479 0.45972 L -0.80221 0.47454 L -0.83737 0.58472 L -0.77904 0.61944 C -0.76914 0.60857 -0.7724 0.61389 -0.76797 0.60625 L -0.51797 0.36921 L -0.50495 0.36921 L -0.37904 0.37732 C -0.36732 0.38079 -0.37135 0.37755 -0.36615 0.38218 L -0.26602 0.43657 C -0.26211 0.44097 -0.25664 0.44282 -0.25404 0.44977 L -0.25221 0.45463 L -0.20313 0.60625 " pathEditMode="relative" ptsTypes="AAAAAAAAAAAAAAAAAAAAAAAAAAAAAAA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87 L -0.04662 0.20278 L -0.0263 0.50069 L -0.02539 0.59468 L -0.16419 0.54028 L -0.21055 0.55833 L -0.31419 0.53704 L -0.47266 0.36574 L -0.69766 0.43495 L -0.71523 0.44144 L -0.86979 0.55347 L -0.85039 0.60278 L -0.58646 0.50903 L -0.5763 0.50741 L -0.49857 0.54028 C -0.49766 0.54468 -0.49662 0.54907 -0.4957 0.55347 C -0.49544 0.55509 -0.49479 0.55833 -0.49479 0.55833 L -0.48555 0.59954 L -0.20872 0.4794 L -0.20221 0.60463 " pathEditMode="relative" ptsTypes="AAAAAAAAAAAAAAAAAAAA">
                                      <p:cBhvr>
                                        <p:cTn id="69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204 L -0.05404 0.23565 L -0.38268 0.41505 L -0.41797 0.42662 L -0.81797 0.43333 C -0.81979 0.43819 -0.82162 0.44329 -0.82344 0.44815 C -0.82435 0.45023 -0.8263 0.45463 -0.8263 0.45463 L -0.85677 0.60926 L -0.67813 0.47778 L -0.02995 0.35255 L -0.21237 0.59792 L -0.46328 0.45463 L -0.47813 0.5831 L -0.01797 0.51875 C -0.01888 0.53472 -0.01888 0.5287 -0.01888 0.53704 L -0.02435 0.60764 L -0.03464 0.60116 L -0.2151 0.425 L -0.20313 0.60116 " pathEditMode="relative" ptsTypes="AAAAAAAAAAAAAAAAAAA">
                                      <p:cBhvr>
                                        <p:cTn id="9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167324-1E06-4DB5-AB0C-C2B580BE8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153" y="4152703"/>
            <a:ext cx="769128" cy="881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2325D63-8DE6-4154-BE96-E45B20637E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857908" y="3728022"/>
            <a:ext cx="1358462" cy="1330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2EFBDD-5E3F-4868-8129-4433E85BEAF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3221965" y="3664670"/>
            <a:ext cx="1252269" cy="13308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FB635D4-9B1B-4F28-A862-A954E6E1240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5276977" y="3654019"/>
            <a:ext cx="1252269" cy="1330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EF05F6-027B-446E-B38F-5CEEE632C8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1" t="13563" r="12912" b="15632"/>
          <a:stretch/>
        </p:blipFill>
        <p:spPr>
          <a:xfrm>
            <a:off x="7267303" y="3680185"/>
            <a:ext cx="1252269" cy="13308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01DD4BA8-7CCF-47D4-84E6-7512857CA4C1}"/>
              </a:ext>
            </a:extLst>
          </p:cNvPr>
          <p:cNvSpPr/>
          <p:nvPr/>
        </p:nvSpPr>
        <p:spPr>
          <a:xfrm>
            <a:off x="3520899" y="3931779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6A2AB77-2AB1-47B2-9F8B-394DF01A77A7}"/>
              </a:ext>
            </a:extLst>
          </p:cNvPr>
          <p:cNvSpPr/>
          <p:nvPr/>
        </p:nvSpPr>
        <p:spPr>
          <a:xfrm>
            <a:off x="1194737" y="3931779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5A2E906-0AEA-42EE-B3B6-A17379591328}"/>
              </a:ext>
            </a:extLst>
          </p:cNvPr>
          <p:cNvSpPr/>
          <p:nvPr/>
        </p:nvSpPr>
        <p:spPr>
          <a:xfrm>
            <a:off x="5560711" y="4000898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566BF22D-F2EA-42C1-8CC8-7E3BB5684172}"/>
              </a:ext>
            </a:extLst>
          </p:cNvPr>
          <p:cNvSpPr/>
          <p:nvPr/>
        </p:nvSpPr>
        <p:spPr>
          <a:xfrm>
            <a:off x="7551035" y="3991570"/>
            <a:ext cx="6848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A241826-F3DD-4135-88AB-36796B7CC16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5" r="24503" b="11876"/>
          <a:stretch/>
        </p:blipFill>
        <p:spPr>
          <a:xfrm>
            <a:off x="8358694" y="-359118"/>
            <a:ext cx="909536" cy="13043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E1FF939-2F4B-409E-B876-4AAD704167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67" t="5248" r="18716" b="19716"/>
          <a:stretch/>
        </p:blipFill>
        <p:spPr>
          <a:xfrm>
            <a:off x="8561758" y="492369"/>
            <a:ext cx="358778" cy="38253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5103980-5256-485B-8871-A5799A6E8F0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-489082" y="-685800"/>
            <a:ext cx="9409618" cy="310090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9A985F7-7BC9-433D-8975-63CA3082EA0F}"/>
              </a:ext>
            </a:extLst>
          </p:cNvPr>
          <p:cNvSpPr txBox="1"/>
          <p:nvPr/>
        </p:nvSpPr>
        <p:spPr>
          <a:xfrm>
            <a:off x="2895601" y="301852"/>
            <a:ext cx="3963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2800" b="1" smtClean="0">
                <a:solidFill>
                  <a:srgbClr val="FF0000"/>
                </a:solidFill>
              </a:rPr>
              <a:t>Lá có chức năng gì đối với cây?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EEF7832-EC8B-42B9-BA33-2160D3D5FF5B}"/>
              </a:ext>
            </a:extLst>
          </p:cNvPr>
          <p:cNvSpPr txBox="1"/>
          <p:nvPr/>
        </p:nvSpPr>
        <p:spPr>
          <a:xfrm>
            <a:off x="1537138" y="1254216"/>
            <a:ext cx="68215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buAutoNum type="alphaUcPeriod"/>
            </a:pPr>
            <a:r>
              <a:rPr lang="en-US" sz="27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Lấy chất hữu cơ  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 hợp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indent="-742950" algn="just">
              <a:buAutoNum type="alphaUcPeriod"/>
            </a:pPr>
            <a:r>
              <a:rPr lang="en-US" sz="2700" b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Hút nước             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27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Hút muối khoáng </a:t>
            </a:r>
            <a:endParaRPr lang="en-US" sz="27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25">
            <a:hlinkClick r:id="rId10" action="ppaction://hlinksldjump"/>
            <a:extLst>
              <a:ext uri="{FF2B5EF4-FFF2-40B4-BE49-F238E27FC236}">
                <a16:creationId xmlns:a16="http://schemas.microsoft.com/office/drawing/2014/main" xmlns="" id="{AD649D63-162A-47E2-B166-0042782D623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09" t="63645" r="-1804" b="-1895"/>
          <a:stretch/>
        </p:blipFill>
        <p:spPr>
          <a:xfrm>
            <a:off x="0" y="4345607"/>
            <a:ext cx="527726" cy="5576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627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06563 0.27153 L -0.09427 0.2632 L -0.1793 0.32199 L -0.29401 0.34028 L -0.31719 0.34028 L -0.40677 0.34352 L -0.47435 0.35533 C -0.47735 0.35648 -0.48047 0.35741 -0.4836 0.3588 C -0.48542 0.35973 -0.48724 0.36158 -0.48907 0.36204 C -0.49076 0.36273 -0.49271 0.36204 -0.49453 0.36204 L -0.55105 0.37871 C -0.56836 0.39144 -0.553 0.38195 -0.5668 0.38727 C -0.57162 0.38912 -0.58138 0.39398 -0.58138 0.39422 L -0.76355 0.41736 C -0.76693 0.41621 -0.77045 0.41528 -0.77383 0.41412 C -0.77591 0.4132 -0.78021 0.41065 -0.78021 0.41088 L -0.83841 0.42755 L -0.85795 0.58195 L -0.86901 0.59699 L -0.89753 0.51621 L -0.83659 0.51459 C -0.82943 0.5257 -0.83216 0.52107 -0.82826 0.52801 L -0.77279 0.58681 C -0.76927 0.59144 -0.76758 0.5956 -0.76355 0.59699 C -0.76302 0.59723 -0.76237 0.59699 -0.76172 0.59699 L -0.73034 0.60857 L -0.72292 0.61366 C -0.72201 0.61412 -0.72123 0.61505 -0.72019 0.61551 C -0.71836 0.61574 -0.71654 0.61551 -0.71459 0.61551 L -0.65352 0.60695 C -0.65065 0.60648 -0.64414 0.60556 -0.64076 0.60371 C -0.63412 0.6 -0.63802 0.60023 -0.63516 0.60023 L -0.58516 0.55324 C -0.57696 0.54584 -0.57969 0.55 -0.57591 0.54329 L -0.5362 0.50278 C -0.52852 0.49769 -0.53138 0.49792 -0.52787 0.49792 L -0.51302 0.50116 C -0.5112 0.50533 -0.50899 0.50857 -0.50756 0.51297 C -0.50651 0.51598 -0.50651 0.51991 -0.5056 0.52315 L -0.50469 0.52639 L -0.50013 0.54167 L -0.45664 0.5081 C -0.45417 0.50648 -0.4517 0.5051 -0.44935 0.50278 C -0.44831 0.50209 -0.44649 0.49954 -0.44649 0.49977 L -0.39206 0.47107 L -0.34115 0.45093 L -0.32266 0.45093 L -0.28659 0.44607 C -0.26133 0.44815 -0.27357 0.44769 -0.24961 0.44769 L -0.17748 0.46273 C -0.17435 0.46435 -0.17136 0.46644 -0.16823 0.46783 C -0.16224 0.47014 -0.15703 0.46945 -0.15078 0.46945 L -0.06198 0.48611 C -0.0586 0.48727 -0.05521 0.48843 -0.05183 0.48959 C -0.04935 0.49028 -0.04688 0.49051 -0.0444 0.49121 C -0.0323 0.49468 -0.03776 0.49468 -0.03334 0.49468 L -0.00365 0.53982 L -0.02865 0.59699 L -0.1461 0.4257 L -0.19779 0.55324 L -0.20248 0.58681 L -0.22748 0.58357 C -0.23021 0.58125 -0.23295 0.57894 -0.23581 0.57662 C -0.23763 0.57547 -0.24141 0.57338 -0.24141 0.57361 L -0.30508 0.52153 C -0.30821 0.52037 -0.31133 0.51968 -0.31433 0.51806 C -0.31719 0.51667 -0.31993 0.51459 -0.32266 0.51297 C -0.32357 0.5125 -0.32448 0.51158 -0.32552 0.51135 C -0.32696 0.51088 -0.32839 0.51042 -0.32995 0.50973 C -0.3323 0.50857 -0.33269 0.5081 -0.33464 0.50648 L -0.40495 0.46435 L -0.41498 0.46273 L -0.45209 0.45764 L -0.47058 0.52153 L -0.47058 0.54491 L -0.47149 0.58519 L -0.46966 0.61366 L -0.23308 0.48125 L -0.22474 0.4794 L -0.2043 0.61204 " pathEditMode="relative" rAng="0" ptsTypes="AAAAAAAAAAAAAAAAAAAAAAAAAAAAAAAAAAAAAAAAAAAAAAAAAAAAAAAAAAAAAAAAAAAAAAAAAAAAAAAAA">
                                      <p:cBhvr>
                                        <p:cTn id="27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870" y="3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1528 L -0.05404 0.24074 L -0.06055 0.38403 C -0.05964 0.39005 -0.05885 0.39607 -0.05768 0.40208 C -0.05703 0.40556 -0.05495 0.41181 -0.05495 0.41181 L -0.02253 0.52708 C -0.01953 0.54468 -0.02122 0.53843 -0.01888 0.54699 L -0.01797 0.60625 L -0.09193 0.44653 L -0.01797 0.32639 L -0.2263 0.40857 L -0.23464 0.40857 L -0.41615 0.38889 L -0.23464 0.54352 L -0.46328 0.53704 L -0.53281 0.5338 C -0.53711 0.5294 -0.54128 0.52431 -0.5457 0.5206 C -0.54896 0.51782 -0.55586 0.51389 -0.55586 0.51389 L -0.67162 0.42176 C -0.67904 0.41968 -0.68659 0.41782 -0.69388 0.41528 L -0.70313 0.41181 L -0.74479 0.41852 L -0.75508 0.42014 L -0.79479 0.45972 L -0.80221 0.47454 L -0.83737 0.58472 L -0.77904 0.61944 C -0.76914 0.60857 -0.7724 0.61389 -0.76797 0.60625 L -0.51797 0.36921 L -0.50495 0.36921 L -0.37904 0.37732 C -0.36732 0.38079 -0.37135 0.37755 -0.36615 0.38218 L -0.26602 0.43657 C -0.26211 0.44097 -0.25664 0.44282 -0.25404 0.44977 L -0.25221 0.45463 L -0.20313 0.60625 " pathEditMode="relative" ptsTypes="AAAAAAAAAAAAAAAAAAAAAAAAAAAAAAAAAAAA">
                                      <p:cBhvr>
                                        <p:cTn id="44" dur="1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500"/>
                            </p:stCondLst>
                            <p:childTnLst>
                              <p:par>
                                <p:cTn id="4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1500"/>
                            </p:stCondLst>
                            <p:childTnLst>
                              <p:par>
                                <p:cTn id="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20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0787 L -0.04662 0.20278 L -0.0263 0.50069 L -0.02539 0.59468 L -0.16419 0.54028 L -0.21055 0.55833 L -0.31419 0.53704 L -0.47266 0.36574 L -0.69766 0.43495 L -0.71523 0.44144 L -0.86979 0.55347 L -0.85039 0.60278 L -0.58646 0.50903 L -0.5763 0.50741 L -0.49857 0.54028 C -0.49766 0.54468 -0.49662 0.54907 -0.4957 0.55347 C -0.49544 0.55509 -0.49479 0.55833 -0.49479 0.55833 L -0.48555 0.59954 L -0.20872 0.4794 L -0.20221 0.60463 " pathEditMode="relative" ptsTypes="AAAAAAAAAAAAAAAAAAAA">
                                      <p:cBhvr>
                                        <p:cTn id="69" dur="1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3500"/>
                            </p:stCondLst>
                            <p:childTnLst>
                              <p:par>
                                <p:cTn id="7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500"/>
                            </p:stCondLst>
                            <p:childTnLst>
                              <p:par>
                                <p:cTn id="79" presetID="10" presetClass="exit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0"/>
                            </p:stCondLst>
                            <p:childTnLst>
                              <p:par>
                                <p:cTn id="8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1204 L -0.05404 0.23565 L -0.38268 0.41505 L -0.41797 0.42662 L -0.81797 0.43333 C -0.81979 0.43819 -0.82162 0.44329 -0.82344 0.44815 C -0.82435 0.45023 -0.8263 0.45463 -0.8263 0.45463 L -0.85677 0.60926 L -0.67813 0.47778 L -0.02995 0.35255 L -0.21237 0.59792 L -0.46328 0.45463 L -0.47813 0.5831 L -0.01797 0.51875 C -0.01888 0.53472 -0.01888 0.5287 -0.01888 0.53704 L -0.02435 0.60764 L -0.03464 0.60116 L -0.2151 0.425 L -0.20313 0.60116 " pathEditMode="relative" ptsTypes="AAAAAAAAAAAAAAAAAAA">
                                      <p:cBhvr>
                                        <p:cTn id="94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5500"/>
                            </p:stCondLst>
                            <p:childTnLst>
                              <p:par>
                                <p:cTn id="96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6500"/>
                            </p:stCondLst>
                            <p:childTnLst>
                              <p:par>
                                <p:cTn id="10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0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/>
      <p:bldP spid="14" grpId="1"/>
      <p:bldP spid="14" grpId="2"/>
      <p:bldP spid="14" grpId="3"/>
      <p:bldP spid="14" grpId="4"/>
      <p:bldP spid="15" grpId="0"/>
      <p:bldP spid="15" grpId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5" descr="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527035"/>
            <a:ext cx="4876800" cy="3217605"/>
          </a:xfrm>
          <a:prstGeom prst="rect">
            <a:avLst/>
          </a:prstGeom>
          <a:noFill/>
          <a:ln w="381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1"/>
          <p:cNvSpPr txBox="1">
            <a:spLocks noChangeArrowheads="1"/>
          </p:cNvSpPr>
          <p:nvPr/>
        </p:nvSpPr>
        <p:spPr bwMode="auto">
          <a:xfrm>
            <a:off x="6096000" y="3030141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rgbClr val="FF3300"/>
                </a:solidFill>
                <a:latin typeface="Arial" charset="0"/>
              </a:rPr>
              <a:t>Phiến lá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657600" y="1947863"/>
            <a:ext cx="304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latin typeface="Arial" charset="0"/>
              </a:rPr>
              <a:t>2</a:t>
            </a:r>
            <a:endParaRPr lang="vi-VN" altLang="en-US" sz="1800" b="1">
              <a:latin typeface="Arial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172200" y="3090863"/>
            <a:ext cx="4572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vi-VN" altLang="en-US" sz="1800" b="1">
                <a:latin typeface="Arial" charset="0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200400" y="3490913"/>
            <a:ext cx="3810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altLang="en-US" sz="1800" b="1">
                <a:latin typeface="Arial" charset="0"/>
              </a:rPr>
              <a:t>3</a:t>
            </a:r>
            <a:endParaRPr lang="vi-VN" altLang="en-US" sz="1800" b="1">
              <a:latin typeface="Arial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953915" y="1899047"/>
            <a:ext cx="9957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>
                <a:solidFill>
                  <a:srgbClr val="C00000"/>
                </a:solidFill>
              </a:rPr>
              <a:t>Gân lá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444750" y="3434953"/>
            <a:ext cx="12192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2000">
                <a:solidFill>
                  <a:srgbClr val="C00000"/>
                </a:solidFill>
              </a:rPr>
              <a:t>Cuống lá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4800600"/>
            <a:ext cx="7696200" cy="34290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2057400" y="4674394"/>
            <a:ext cx="5410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>
                <a:solidFill>
                  <a:srgbClr val="0000FF"/>
                </a:solidFill>
              </a:rPr>
              <a:t>Các bộ phận của lá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100013"/>
            <a:ext cx="906780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-304800" y="819149"/>
            <a:ext cx="490474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Lá là cơ quan sinh dưỡng của cây.</a:t>
            </a:r>
          </a:p>
          <a:p>
            <a:pPr algn="ctr"/>
            <a:r>
              <a:rPr lang="en-US" sz="20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 Vậy lá có những bộ phận nào?</a:t>
            </a:r>
            <a:endParaRPr lang="en-US" sz="20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2250" y="1911250"/>
            <a:ext cx="23685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Đặc </a:t>
            </a:r>
            <a:r>
              <a:rPr lang="en-US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nào giúp lá nhận được nhiều ánh sáng?</a:t>
            </a:r>
          </a:p>
        </p:txBody>
      </p:sp>
    </p:spTree>
    <p:extLst>
      <p:ext uri="{BB962C8B-B14F-4D97-AF65-F5344CB8AC3E}">
        <p14:creationId xmlns:p14="http://schemas.microsoft.com/office/powerpoint/2010/main" val="42776389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0" grpId="1"/>
      <p:bldP spid="11" grpId="0"/>
      <p:bldP spid="11" grpId="1"/>
      <p:bldP spid="12" grpId="0"/>
      <p:bldP spid="12" grpId="1"/>
      <p:bldP spid="2" grpId="0"/>
      <p:bldP spid="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ChangeArrowheads="1"/>
          </p:cNvSpPr>
          <p:nvPr>
            <p:ph type="title"/>
          </p:nvPr>
        </p:nvSpPr>
        <p:spPr>
          <a:xfrm>
            <a:off x="297904" y="628650"/>
            <a:ext cx="7239000" cy="422672"/>
          </a:xfrm>
        </p:spPr>
        <p:txBody>
          <a:bodyPr/>
          <a:lstStyle/>
          <a:p>
            <a:pPr marL="457200" indent="-457200">
              <a:spcBef>
                <a:spcPct val="50000"/>
              </a:spcBef>
            </a:pPr>
            <a:r>
              <a:rPr lang="en-US" sz="280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1.Đặc </a:t>
            </a:r>
            <a:r>
              <a:rPr lang="en-US" sz="280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điểm bên ngoài của lá</a:t>
            </a:r>
          </a:p>
        </p:txBody>
      </p:sp>
      <p:sp>
        <p:nvSpPr>
          <p:cNvPr id="5" name="Rectangle 4"/>
          <p:cNvSpPr/>
          <p:nvPr/>
        </p:nvSpPr>
        <p:spPr>
          <a:xfrm>
            <a:off x="1" y="114300"/>
            <a:ext cx="91439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sp>
        <p:nvSpPr>
          <p:cNvPr id="4" name="Rectangle 3"/>
          <p:cNvSpPr/>
          <p:nvPr/>
        </p:nvSpPr>
        <p:spPr bwMode="auto">
          <a:xfrm>
            <a:off x="0" y="4914900"/>
            <a:ext cx="7696200" cy="2286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5530" y="1027025"/>
            <a:ext cx="17620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33CC"/>
                </a:solidFill>
                <a:latin typeface=".VnTime" pitchFamily="34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a. Phiến lá</a:t>
            </a:r>
            <a:endParaRPr lang="en-US" sz="24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5" name="Group 3"/>
          <p:cNvGrpSpPr>
            <a:grpSpLocks/>
          </p:cNvGrpSpPr>
          <p:nvPr/>
        </p:nvGrpSpPr>
        <p:grpSpPr bwMode="auto">
          <a:xfrm>
            <a:off x="-546717" y="2164556"/>
            <a:ext cx="9722107" cy="3039689"/>
            <a:chOff x="140" y="472"/>
            <a:chExt cx="5265" cy="2502"/>
          </a:xfrm>
        </p:grpSpPr>
        <p:pic>
          <p:nvPicPr>
            <p:cNvPr id="16" name="Picture 4" descr="Hinh-dang-la-copy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72"/>
              <a:ext cx="4944" cy="2452"/>
            </a:xfrm>
            <a:prstGeom prst="rect">
              <a:avLst/>
            </a:prstGeom>
            <a:noFill/>
            <a:ln w="38100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5"/>
            <p:cNvSpPr txBox="1">
              <a:spLocks noChangeArrowheads="1"/>
            </p:cNvSpPr>
            <p:nvPr/>
          </p:nvSpPr>
          <p:spPr bwMode="auto">
            <a:xfrm>
              <a:off x="140" y="1165"/>
              <a:ext cx="1296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rau ngoùt</a:t>
              </a:r>
            </a:p>
          </p:txBody>
        </p:sp>
        <p:sp>
          <p:nvSpPr>
            <p:cNvPr id="18" name="Text Box 6"/>
            <p:cNvSpPr txBox="1">
              <a:spLocks noChangeArrowheads="1"/>
            </p:cNvSpPr>
            <p:nvPr/>
          </p:nvSpPr>
          <p:spPr bwMode="auto">
            <a:xfrm>
              <a:off x="1055" y="1203"/>
              <a:ext cx="1296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rau maù</a:t>
              </a: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2362" y="1326"/>
              <a:ext cx="76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loát</a:t>
              </a:r>
            </a:p>
          </p:txBody>
        </p:sp>
        <p:sp>
          <p:nvSpPr>
            <p:cNvPr id="20" name="Text Box 8"/>
            <p:cNvSpPr txBox="1">
              <a:spLocks noChangeArrowheads="1"/>
            </p:cNvSpPr>
            <p:nvPr/>
          </p:nvSpPr>
          <p:spPr bwMode="auto">
            <a:xfrm>
              <a:off x="3208" y="1172"/>
              <a:ext cx="76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sen</a:t>
              </a:r>
            </a:p>
          </p:txBody>
        </p:sp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157" y="2564"/>
              <a:ext cx="1152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truùc ñaøo</a:t>
              </a:r>
            </a:p>
          </p:txBody>
        </p:sp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1127" y="2572"/>
              <a:ext cx="1152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kinh giôùi</a:t>
              </a:r>
            </a:p>
          </p:txBody>
        </p:sp>
        <p:sp>
          <p:nvSpPr>
            <p:cNvPr id="23" name="Text Box 11"/>
            <p:cNvSpPr txBox="1">
              <a:spLocks noChangeArrowheads="1"/>
            </p:cNvSpPr>
            <p:nvPr/>
          </p:nvSpPr>
          <p:spPr bwMode="auto">
            <a:xfrm>
              <a:off x="3043" y="2594"/>
              <a:ext cx="124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rau muoáng</a:t>
              </a:r>
            </a:p>
          </p:txBody>
        </p:sp>
        <p:sp>
          <p:nvSpPr>
            <p:cNvPr id="24" name="Text Box 12"/>
            <p:cNvSpPr txBox="1">
              <a:spLocks noChangeArrowheads="1"/>
            </p:cNvSpPr>
            <p:nvPr/>
          </p:nvSpPr>
          <p:spPr bwMode="auto">
            <a:xfrm>
              <a:off x="3965" y="2594"/>
              <a:ext cx="1440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xöông soâng</a:t>
              </a:r>
            </a:p>
          </p:txBody>
        </p:sp>
        <p:sp>
          <p:nvSpPr>
            <p:cNvPr id="25" name="Text Box 13"/>
            <p:cNvSpPr txBox="1">
              <a:spLocks noChangeArrowheads="1"/>
            </p:cNvSpPr>
            <p:nvPr/>
          </p:nvSpPr>
          <p:spPr bwMode="auto">
            <a:xfrm>
              <a:off x="1882" y="2543"/>
              <a:ext cx="1248" cy="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2400">
                  <a:solidFill>
                    <a:schemeClr val="tx1">
                      <a:lumMod val="50000"/>
                    </a:schemeClr>
                  </a:solidFill>
                  <a:latin typeface="VNI-Times" pitchFamily="2" charset="0"/>
                </a:rPr>
                <a:t>Laù ñòa lan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2620182" y="1373273"/>
            <a:ext cx="522841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smtClean="0">
                <a:solidFill>
                  <a:srgbClr val="FF0000"/>
                </a:solidFill>
              </a:rPr>
              <a:t>Quan </a:t>
            </a:r>
            <a:r>
              <a:rPr lang="en-US" sz="2000" b="1">
                <a:solidFill>
                  <a:srgbClr val="FF0000"/>
                </a:solidFill>
              </a:rPr>
              <a:t>sát </a:t>
            </a:r>
            <a:r>
              <a:rPr lang="en-US" sz="2000" b="1" smtClean="0">
                <a:solidFill>
                  <a:srgbClr val="FF0000"/>
                </a:solidFill>
              </a:rPr>
              <a:t>hình và </a:t>
            </a:r>
            <a:r>
              <a:rPr lang="en-US" sz="2000" b="1">
                <a:solidFill>
                  <a:srgbClr val="FF0000"/>
                </a:solidFill>
              </a:rPr>
              <a:t>mẫu </a:t>
            </a:r>
            <a:r>
              <a:rPr lang="en-US" sz="2000" b="1" smtClean="0">
                <a:solidFill>
                  <a:srgbClr val="FF0000"/>
                </a:solidFill>
              </a:rPr>
              <a:t>vật mang đến lớp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xmlns="" id="{6E4E3063-5FD0-2947-BD28-73F8C81F17D5}"/>
              </a:ext>
            </a:extLst>
          </p:cNvPr>
          <p:cNvSpPr/>
          <p:nvPr/>
        </p:nvSpPr>
        <p:spPr>
          <a:xfrm>
            <a:off x="38100" y="457200"/>
            <a:ext cx="8686800" cy="40005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b="1" dirty="0" err="1">
                <a:solidFill>
                  <a:schemeClr val="tx1"/>
                </a:solidFill>
              </a:rPr>
              <a:t>Thảo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luận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nhóm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>
                <a:solidFill>
                  <a:schemeClr val="tx1"/>
                </a:solidFill>
              </a:rPr>
              <a:t>3 </a:t>
            </a:r>
            <a:r>
              <a:rPr lang="en-US" b="1" smtClean="0">
                <a:solidFill>
                  <a:schemeClr val="tx1"/>
                </a:solidFill>
              </a:rPr>
              <a:t>phút) hoàn </a:t>
            </a:r>
            <a:r>
              <a:rPr lang="en-US" b="1" dirty="0" err="1">
                <a:solidFill>
                  <a:schemeClr val="tx1"/>
                </a:solidFill>
              </a:rPr>
              <a:t>thành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phiếu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err="1">
                <a:solidFill>
                  <a:schemeClr val="tx1"/>
                </a:solidFill>
              </a:rPr>
              <a:t>học</a:t>
            </a:r>
            <a:r>
              <a:rPr lang="en-US" b="1">
                <a:solidFill>
                  <a:schemeClr val="tx1"/>
                </a:solidFill>
              </a:rPr>
              <a:t> </a:t>
            </a:r>
            <a:r>
              <a:rPr lang="en-US" b="1" smtClean="0">
                <a:solidFill>
                  <a:schemeClr val="tx1"/>
                </a:solidFill>
              </a:rPr>
              <a:t>tập sau:</a:t>
            </a:r>
            <a:endParaRPr lang="en-US" b="1" dirty="0">
              <a:solidFill>
                <a:schemeClr val="tx1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C454CF29-294A-8A40-AE30-046C3A987C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6609126"/>
              </p:ext>
            </p:extLst>
          </p:nvPr>
        </p:nvGraphicFramePr>
        <p:xfrm>
          <a:off x="1" y="944619"/>
          <a:ext cx="9182099" cy="4198882"/>
        </p:xfrm>
        <a:graphic>
          <a:graphicData uri="http://schemas.openxmlformats.org/drawingml/2006/table">
            <a:tbl>
              <a:tblPr firstRow="1" bandRow="1">
                <a:tableStyleId>{35758FB7-9AC5-4552-8A53-C91805E547FA}</a:tableStyleId>
              </a:tblPr>
              <a:tblGrid>
                <a:gridCol w="7313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314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549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334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0012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60024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87882">
                <a:tc rowSpan="2">
                  <a:txBody>
                    <a:bodyPr/>
                    <a:lstStyle/>
                    <a:p>
                      <a:pPr algn="ctr"/>
                      <a:r>
                        <a:rPr lang="en-US" sz="12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STT</a:t>
                      </a:r>
                      <a:endParaRPr lang="en-US" sz="12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TÊN</a:t>
                      </a:r>
                      <a:endParaRPr lang="en-US" sz="1400" baseline="0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LÁ CÂY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40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PHIẾN</a:t>
                      </a:r>
                      <a:r>
                        <a:rPr lang="en-US" sz="1400" baseline="0" smtClean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LÁ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26594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HÌNH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DẠNG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MÀU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SẮC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KÍCH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THƯỚC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DIỆN TÍCH</a:t>
                      </a:r>
                      <a:r>
                        <a:rPr lang="en-US" sz="1400" baseline="0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 BỀ MẶT CỦA PHẦN PHIẾN SO VỚI CUỐNG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63894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1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Lá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rau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muống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512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2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Lá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kinh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giới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512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3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Lá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lốt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512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Lá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sen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5128"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Lá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rau</a:t>
                      </a:r>
                      <a:r>
                        <a:rPr lang="en-US" sz="1500" dirty="0"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  <a:r>
                        <a:rPr lang="en-US" sz="1500" dirty="0" err="1">
                          <a:latin typeface="Arial" pitchFamily="34" charset="0"/>
                          <a:cs typeface="Arial" pitchFamily="34" charset="0"/>
                        </a:rPr>
                        <a:t>ngót</a:t>
                      </a:r>
                      <a:endParaRPr lang="en-US" sz="1500" b="1" dirty="0">
                        <a:solidFill>
                          <a:srgbClr val="FF0000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34290" marB="3429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38101" y="0"/>
            <a:ext cx="914399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800" b="1" u="sng">
                <a:solidFill>
                  <a:srgbClr val="FF0000"/>
                </a:solidFill>
              </a:rPr>
              <a:t>TIẾT </a:t>
            </a:r>
            <a:r>
              <a:rPr lang="en-US" sz="2800" b="1" u="sng" smtClean="0">
                <a:solidFill>
                  <a:srgbClr val="FF0000"/>
                </a:solidFill>
              </a:rPr>
              <a:t>21</a:t>
            </a:r>
            <a:r>
              <a:rPr lang="en-US" sz="2800" b="1" smtClean="0">
                <a:solidFill>
                  <a:srgbClr val="FF0000"/>
                </a:solidFill>
              </a:rPr>
              <a:t>- </a:t>
            </a:r>
            <a:r>
              <a:rPr lang="en-US" sz="2800" b="1" u="sng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</a:t>
            </a:r>
            <a:r>
              <a:rPr lang="en-US" sz="2800" b="1" u="sng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ĐẶC ĐIỂM BÊN NGOÀI CỦA LÁ</a:t>
            </a:r>
          </a:p>
        </p:txBody>
      </p:sp>
      <p:pic>
        <p:nvPicPr>
          <p:cNvPr id="9" name="Picture 4" descr="Digit 180"/>
          <p:cNvPicPr>
            <a:picLocks noChangeAspect="1" noChangeArrowheads="1" noCrop="1"/>
          </p:cNvPicPr>
          <p:nvPr/>
        </p:nvPicPr>
        <p:blipFill>
          <a:blip r:embed="rId3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847725"/>
            <a:ext cx="15240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2554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578TGp_CleanCity_light_ani">
  <a:themeElements>
    <a:clrScheme name="300TGp_natural_light 2">
      <a:dk1>
        <a:srgbClr val="4D4D4D"/>
      </a:dk1>
      <a:lt1>
        <a:srgbClr val="FFFFFF"/>
      </a:lt1>
      <a:dk2>
        <a:srgbClr val="347436"/>
      </a:dk2>
      <a:lt2>
        <a:srgbClr val="DDDDDD"/>
      </a:lt2>
      <a:accent1>
        <a:srgbClr val="F28C1C"/>
      </a:accent1>
      <a:accent2>
        <a:srgbClr val="77AE26"/>
      </a:accent2>
      <a:accent3>
        <a:srgbClr val="FFFFFF"/>
      </a:accent3>
      <a:accent4>
        <a:srgbClr val="404040"/>
      </a:accent4>
      <a:accent5>
        <a:srgbClr val="F7C5AB"/>
      </a:accent5>
      <a:accent6>
        <a:srgbClr val="6B9D21"/>
      </a:accent6>
      <a:hlink>
        <a:srgbClr val="449878"/>
      </a:hlink>
      <a:folHlink>
        <a:srgbClr val="90A8B0"/>
      </a:folHlink>
    </a:clrScheme>
    <a:fontScheme name="300TGp_natural_ligh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00TGp_natural_light 1">
        <a:dk1>
          <a:srgbClr val="000000"/>
        </a:dk1>
        <a:lt1>
          <a:srgbClr val="FFFFFF"/>
        </a:lt1>
        <a:dk2>
          <a:srgbClr val="51944E"/>
        </a:dk2>
        <a:lt2>
          <a:srgbClr val="DDDDDD"/>
        </a:lt2>
        <a:accent1>
          <a:srgbClr val="646ADE"/>
        </a:accent1>
        <a:accent2>
          <a:srgbClr val="1BAFC3"/>
        </a:accent2>
        <a:accent3>
          <a:srgbClr val="FFFFFF"/>
        </a:accent3>
        <a:accent4>
          <a:srgbClr val="000000"/>
        </a:accent4>
        <a:accent5>
          <a:srgbClr val="B8B9EC"/>
        </a:accent5>
        <a:accent6>
          <a:srgbClr val="179EB0"/>
        </a:accent6>
        <a:hlink>
          <a:srgbClr val="98BF1D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2">
        <a:dk1>
          <a:srgbClr val="4D4D4D"/>
        </a:dk1>
        <a:lt1>
          <a:srgbClr val="FFFFFF"/>
        </a:lt1>
        <a:dk2>
          <a:srgbClr val="347436"/>
        </a:dk2>
        <a:lt2>
          <a:srgbClr val="DDDDDD"/>
        </a:lt2>
        <a:accent1>
          <a:srgbClr val="F28C1C"/>
        </a:accent1>
        <a:accent2>
          <a:srgbClr val="77AE26"/>
        </a:accent2>
        <a:accent3>
          <a:srgbClr val="FFFFFF"/>
        </a:accent3>
        <a:accent4>
          <a:srgbClr val="404040"/>
        </a:accent4>
        <a:accent5>
          <a:srgbClr val="F7C5AB"/>
        </a:accent5>
        <a:accent6>
          <a:srgbClr val="6B9D21"/>
        </a:accent6>
        <a:hlink>
          <a:srgbClr val="449878"/>
        </a:hlink>
        <a:folHlink>
          <a:srgbClr val="90A8B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00TGp_natural_light 3">
        <a:dk1>
          <a:srgbClr val="000000"/>
        </a:dk1>
        <a:lt1>
          <a:srgbClr val="FFFFFF"/>
        </a:lt1>
        <a:dk2>
          <a:srgbClr val="1A578E"/>
        </a:dk2>
        <a:lt2>
          <a:srgbClr val="C0C0C0"/>
        </a:lt2>
        <a:accent1>
          <a:srgbClr val="5EB52D"/>
        </a:accent1>
        <a:accent2>
          <a:srgbClr val="F26D00"/>
        </a:accent2>
        <a:accent3>
          <a:srgbClr val="FFFFFF"/>
        </a:accent3>
        <a:accent4>
          <a:srgbClr val="000000"/>
        </a:accent4>
        <a:accent5>
          <a:srgbClr val="B6D7AD"/>
        </a:accent5>
        <a:accent6>
          <a:srgbClr val="DB6200"/>
        </a:accent6>
        <a:hlink>
          <a:srgbClr val="5983D7"/>
        </a:hlink>
        <a:folHlink>
          <a:srgbClr val="AAAD2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578TGp_CleanCity_light_ani</Template>
  <TotalTime>846</TotalTime>
  <Words>1620</Words>
  <Application>Microsoft Office PowerPoint</Application>
  <PresentationFormat>On-screen Show (16:9)</PresentationFormat>
  <Paragraphs>317</Paragraphs>
  <Slides>40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578TGp_CleanCity_light_ani</vt:lpstr>
      <vt:lpstr>Office Theme</vt:lpstr>
      <vt:lpstr>PowerPoint Presentation</vt:lpstr>
      <vt:lpstr>PowerPoint Presentation</vt:lpstr>
      <vt:lpstr>CHƯƠNG IV: LÁ</vt:lpstr>
      <vt:lpstr>PowerPoint Presentation</vt:lpstr>
      <vt:lpstr>PowerPoint Presentation</vt:lpstr>
      <vt:lpstr>PowerPoint Presentation</vt:lpstr>
      <vt:lpstr>PowerPoint Presentation</vt:lpstr>
      <vt:lpstr>1.Đặc điểm bên ngoài của lá</vt:lpstr>
      <vt:lpstr>PowerPoint Presentation</vt:lpstr>
      <vt:lpstr>PowerPoint Presentation</vt:lpstr>
      <vt:lpstr>1.Đặc điểm bên ngoài của lá</vt:lpstr>
      <vt:lpstr>1.Đặc điểm bên ngoài của lá</vt:lpstr>
      <vt:lpstr>1.Đặc điểm bên ngoài của lá</vt:lpstr>
      <vt:lpstr>PowerPoint Presentation</vt:lpstr>
      <vt:lpstr>PowerPoint Presentation</vt:lpstr>
      <vt:lpstr>PowerPoint Presentation</vt:lpstr>
      <vt:lpstr>1.Đặc điểm bên ngoài của lá</vt:lpstr>
      <vt:lpstr>1.Đặc điểm bên ngoài của lá</vt:lpstr>
      <vt:lpstr>PowerPoint Presentation</vt:lpstr>
      <vt:lpstr>PowerPoint Presentation</vt:lpstr>
      <vt:lpstr>PowerPoint Presentation</vt:lpstr>
      <vt:lpstr>PowerPoint Presentation</vt:lpstr>
      <vt:lpstr>1.Đặc điểm bên ngoài của lá</vt:lpstr>
      <vt:lpstr>1.Đặc điểm bên ngoài của lá</vt:lpstr>
      <vt:lpstr>PowerPoint Presentation</vt:lpstr>
      <vt:lpstr>1.Đặc điểm bên ngoài của lá</vt:lpstr>
      <vt:lpstr>PowerPoint Presentation</vt:lpstr>
      <vt:lpstr>1.Đặc điểm bên ngoài của lá</vt:lpstr>
      <vt:lpstr>PowerPoint Presentation</vt:lpstr>
      <vt:lpstr>1.Đặc điểm bên ngoài của lá</vt:lpstr>
      <vt:lpstr>PowerPoint Presentation</vt:lpstr>
      <vt:lpstr>2.Các kiểu xếp lá trên thân và cành</vt:lpstr>
      <vt:lpstr>PowerPoint Presentation</vt:lpstr>
      <vt:lpstr>PowerPoint Presentation</vt:lpstr>
      <vt:lpstr>2.Các kiểu xếp lá trên thân và cành</vt:lpstr>
      <vt:lpstr>PowerPoint Presentation</vt:lpstr>
      <vt:lpstr>PowerPoint Presentation</vt:lpstr>
      <vt:lpstr>HỘI THI SÁNG TẠO TRANH TỪ LÁ CÂY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78</cp:revision>
  <dcterms:created xsi:type="dcterms:W3CDTF">2019-11-02T07:43:44Z</dcterms:created>
  <dcterms:modified xsi:type="dcterms:W3CDTF">2020-11-13T08:19:06Z</dcterms:modified>
</cp:coreProperties>
</file>